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15" TargetMode="External"/><Relationship Id="rId3" Type="http://schemas.openxmlformats.org/officeDocument/2006/relationships/hyperlink" Target="https://di-smart-digest.di-rnd.ru/ideas/23" TargetMode="External"/><Relationship Id="rId4" Type="http://schemas.openxmlformats.org/officeDocument/2006/relationships/hyperlink" Target="https://di-smart-digest.di-rnd.ru/ideas/14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28" TargetMode="External"/><Relationship Id="rId3" Type="http://schemas.openxmlformats.org/officeDocument/2006/relationships/hyperlink" Target="https://di-smart-digest.di-rnd.ru/ideas/4" TargetMode="External"/><Relationship Id="rId4" Type="http://schemas.openxmlformats.org/officeDocument/2006/relationships/hyperlink" Target="https://di-smart-digest.di-rnd.ru/ideas/26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11" TargetMode="External"/><Relationship Id="rId3" Type="http://schemas.openxmlformats.org/officeDocument/2006/relationships/hyperlink" Target="https://di-smart-digest.di-rnd.ru/ideas/16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theblock.co/post/408549/ledger-unveils-hardware-backed-agent-stack-to-prevent-rogue-ai-transactions" TargetMode="External"/><Relationship Id="rId3" Type="http://schemas.openxmlformats.org/officeDocument/2006/relationships/hyperlink" Target="https://www.coindesk.com/business/2026/07/15/dtcc-moves-tokenized-securities-into-live-trading-marking-a-milestone-for-wall-streets-blockchain-push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cointelegraph.com/news/alpaca-raises-135m-to-fund-tokenized-agent-first-infrastructure" TargetMode="External"/><Relationship Id="rId3" Type="http://schemas.openxmlformats.org/officeDocument/2006/relationships/hyperlink" Target="https://www.coindesk.com/business/2026/07/16/u-s-adds-four-iran-central-bank-crypto-wallets-to-sanctions-tether-freezes-usd131-million-of-contents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kommersant.ru/doc/8816541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rbc.ru/politics/18/06/2026/6a34136a9a79477ed01a51a4" TargetMode="External"/><Relationship Id="rId3" Type="http://schemas.openxmlformats.org/officeDocument/2006/relationships/hyperlink" Target="https://forklog.com/news/tether-vlozhila-20-mln-v-neobank-uala" TargetMode="External"/><Relationship Id="rId4" Type="http://schemas.openxmlformats.org/officeDocument/2006/relationships/hyperlink" Target="https://forklog.com/news/visa-otvela-stejblkoinam-rol-v-mikroplatezhah-ii-agentov" TargetMode="External"/><Relationship Id="rId5" Type="http://schemas.openxmlformats.org/officeDocument/2006/relationships/hyperlink" Target="https://forklog.com/news/ai/nvidia-avtomatizirovala-doobuchenie-cosmos-3-s-pomoshhyu-ii-agenta" TargetMode="External"/><Relationship Id="rId6" Type="http://schemas.openxmlformats.org/officeDocument/2006/relationships/hyperlink" Target="https://cointelegraph.com/news/crypto-cool-q2-prediction-markets-hit-records-coingecko" TargetMode="External"/><Relationship Id="rId7" Type="http://schemas.openxmlformats.org/officeDocument/2006/relationships/hyperlink" Target="https://www.cnews.ru/news/line/2026-07-16_yandeks_podtverdil_bezopasnost" TargetMode="External"/><Relationship Id="rId8" Type="http://schemas.openxmlformats.org/officeDocument/2006/relationships/hyperlink" Target="https://www.cnews.ru/news/top/2026-07-15_rostelekom_zadumal_platezhnuyu" TargetMode="External"/><Relationship Id="rId9" Type="http://schemas.openxmlformats.org/officeDocument/2006/relationships/hyperlink" Target="https://www.cnews.ru/news/top/2026-07-16_v_rossii_rezko_vyroslo_chislo" TargetMode="External"/><Relationship Id="rId10" Type="http://schemas.openxmlformats.org/officeDocument/2006/relationships/hyperlink" Target="https://frankmedia.ru/292791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frankmedia.ru/292704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i-smart-digest.di-rnd.ru/ideas/1" TargetMode="External"/><Relationship Id="rId3" Type="http://schemas.openxmlformats.org/officeDocument/2006/relationships/hyperlink" Target="https://di-smart-digest.di-rnd.ru/ideas/5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19456"/>
            <a:ext cx="1036289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0">
                <a:solidFill>
                  <a:srgbClr val="FFFFFF"/>
                </a:solidFill>
                <a:latin typeface="LetoSans Regular"/>
              </a:rPr>
              <a:t>Платёжные технологии   ·   Финтех   ·   ИИ   ·   Тренды   ·   Идеи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777240"/>
            <a:ext cx="10545775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LetoSans Bold"/>
              </a:rPr>
              <a:t>Дайджест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404207" y="2240280"/>
            <a:ext cx="3383280" cy="457200"/>
          </a:xfrm>
          <a:prstGeom prst="roundRect">
            <a:avLst/>
          </a:prstGeom>
          <a:solidFill>
            <a:srgbClr val="4E158E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ctr"/>
            <a:r>
              <a:rPr sz="1800" b="0">
                <a:solidFill>
                  <a:srgbClr val="FFFFFF"/>
                </a:solidFill>
                <a:latin typeface="LetoSans Regular"/>
              </a:rPr>
              <a:t>Выпуск №4, 16.07.2026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063240"/>
            <a:ext cx="10545775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  <a:latin typeface="LetoSans Bold"/>
              </a:rPr>
              <a:t>ИСКУССТВЕННЫЙ РАЗУМ ПРЕДЪЯВЛЯЕТ СЧЁТ: КАК ИИ-АГЕНТЫ ПЕРЕПИШУТ ПРАВИЛА ПЛАТЕЖЕЙ</a:t>
            </a:r>
          </a:p>
        </p:txBody>
      </p:sp>
      <p:sp>
        <p:nvSpPr>
          <p:cNvPr id="6" name="Rectangle 5"/>
          <p:cNvSpPr/>
          <p:nvPr/>
        </p:nvSpPr>
        <p:spPr>
          <a:xfrm>
            <a:off x="704088" y="5440680"/>
            <a:ext cx="1524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5440680"/>
            <a:ext cx="3200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LetoSans Regular"/>
              </a:rPr>
              <a:t>Боты с деньгами: Ledger создаёт аппаратный «поводок» для ИИ-агентов</a:t>
            </a:r>
          </a:p>
        </p:txBody>
      </p:sp>
      <p:sp>
        <p:nvSpPr>
          <p:cNvPr id="8" name="Rectangle 7"/>
          <p:cNvSpPr/>
          <p:nvPr/>
        </p:nvSpPr>
        <p:spPr>
          <a:xfrm>
            <a:off x="4306824" y="5440680"/>
            <a:ext cx="1524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471416" y="5440680"/>
            <a:ext cx="3200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LetoSans Regular"/>
              </a:rPr>
              <a:t>Пробуждение гиганта: DTCC выводит токенизированные ценные бумаги в реальную торговлю</a:t>
            </a:r>
          </a:p>
        </p:txBody>
      </p:sp>
      <p:sp>
        <p:nvSpPr>
          <p:cNvPr id="10" name="Rectangle 9"/>
          <p:cNvSpPr/>
          <p:nvPr/>
        </p:nvSpPr>
        <p:spPr>
          <a:xfrm>
            <a:off x="7909560" y="5440680"/>
            <a:ext cx="15240" cy="6583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074152" y="5440680"/>
            <a:ext cx="3200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FFFFFF"/>
                </a:solidFill>
                <a:latin typeface="LetoSans Regular"/>
              </a:rPr>
              <a:t>Инфраструктура для нового мира: Alpaca привлекает $135 млн на «агент-первую» платформу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3. ИИ5: Стандартизированная платформа для тестирования платежных AI-агентов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Суть: «Песочница» от НСПК и ЦБ, где разработчики банков и финтеха могут обучать и проверять своих AI-агентов на безопасное и корректное взаимодействие с API «Мир» и СБП перед выпуском в продуктин. Платформа предоставляет симулированную среду с тестовыми данными, инструменты для проверки соблюдения лимитов, корректности формирования платёжных поручений и реакции на различные сценарии (например, недостаток средств, ошибки сети). Актуальность сейчас: На фоне кейсов о сгоревших облачных счетах из-за действий агентов и предупреждений, что у агентов «нет законов», необходимость превентивного тестирования становится критической. Власти Вьетнама и…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4942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47802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69748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89864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4. ИИ-антифрод для микроплатежей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136391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Разработка системы на основе ИИ для обнаружения мошенничества в микроплатежах с использованием стейблкоинов. Актуально в связи с ростом микроплатежей ИИ-агентов и необходимостью обеспечения безопасности.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54787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377647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399592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4197096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5. ИИ4: Оптимизация циклов разработки платежных сервисов с предсказанием инцидентов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434840"/>
            <a:ext cx="11201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Опираясь на кейс о сокращении цикла разработки и росте инцидентов (новость 49) и идеи стандартизации ИТ-производства для автоматизации (новость 71), создать инструмент с ИИ для банков-участников и самого НСПК. Инструмент будет анализировать метрики разработки (частота релизов, изменения в коде) и нагрузочное тестирование платежных API, чтобы предсказывать риск сбоев после обновлений. Это позволит повысить надечность инфраструктуры «Мир» и СБП.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5212079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6" name="Rounded Rectangle 15">
            <a:hlinkClick r:id="rId4"/>
          </p:cNvPr>
          <p:cNvSpPr/>
          <p:nvPr/>
        </p:nvSpPr>
        <p:spPr>
          <a:xfrm>
            <a:off x="10789920" y="5440679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4"/>
              </a:rPr>
              <a:t>Подробнее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5660136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6. ИИ-оптимизация ликвидности в DeFi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Использование ИИ для анализа и оптимизации распределения ликвидности в децентрализованных финансах. Актуально в связи с проблемой недозагруженности ликвидности и необходимостью повышения эффективности.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51790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174650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196596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16712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7. Национальный AI-ассистент для малого бизнеса в эквайринге и СБП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04872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Суть: AI-ассистент, встроенный в банковские приложения или сервисы НСПК, который помогает предпринимателям на естественном языке: принимать платежи (объясняет комиссии, генерирует ссылки/QR), готовит краткие отчёты, помогает с возвратами и отвечает на типовые вопросы. Это «цифровой помощник мерчанта», доступный 24/7. Актуальность сейчас: В России зафиксирован взрывной рост числа новых ИТ-компаний и ИП (37 тыс. за полгода), во многом благодаря снижению порога входа из-за ИИ. Эти новые предприниматели — целевая аудитория для цифровых финансовых сервисов. Одновременно «Новиком» выплачивает рекордный кешбэк, а Сбер добавляет в «СберKids» функцию…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54787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377647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399592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4197096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8. Персональные ИИ-финансовые советники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434840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Разработка ИИ-агентов для управления личными финансами и инвестициями на основе анализа рынка. Актуально в условиях волатильности ключевой ставки и необходимости персонализации финансовых услуг.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4846320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6" name="Rounded Rectangle 15">
            <a:hlinkClick r:id="rId4"/>
          </p:cNvPr>
          <p:cNvSpPr/>
          <p:nvPr/>
        </p:nvSpPr>
        <p:spPr>
          <a:xfrm>
            <a:off x="10789920" y="5074920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4"/>
              </a:rPr>
              <a:t>Подробнее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5294376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9. ИИ1: Анализ качества связи и оптимизация кассового окружения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На основе AI-моделей для мобильных сетей от Т2 (новость 2) и примера МТС, расширившей покрытие на ключевых магистралях (новость 5), создать сервис для торгово-сервисных предприятий. Этот сервис будет анализировать стабильность и скорость мобильного интернета в точке продаж, предсказывать сбои и рекомендовать оптимальную конфигурацию платежных терминалов (например, выбор SIM-оператора) для минимизации отказов при оплате. Актуально для повышения успешности транзакций СБП и по картам «Мир».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88366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11226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33172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53288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10. ИИ6: AI-ассистент для анализа законодательства о платежах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770632"/>
            <a:ext cx="11201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Взяв за основу идею AI Law Tracker (новость 21) и важность следования регуляторным требованиям (новость 81 от FATF), создать внутренний инструмент для НСПК и участников рынка — AI-ассистента, отслеживающего изменения российского и (при необходимости) международного законодательства в сфере платежей, AML/CFT, санкций. Ассистент будет структурировать информацию, выделять ключевые требования и сроки их имплементации. Актуально для снижения регуляторных рисков в условиях быстрых изменений.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54787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377647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399592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0"/>
          </a:xfrm>
          <a:prstGeom prst="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93192" y="32004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FFFFFF"/>
                </a:solidFill>
                <a:latin typeface="LetoSans Bold"/>
              </a:rPr>
              <a:t>ТРЕНДВОТЧИНГ:</a:t>
            </a:r>
            <a:r>
              <a:rPr sz="2800" b="1">
                <a:solidFill>
                  <a:srgbClr val="FFFFFF"/>
                </a:solidFill>
                <a:latin typeface="LetoSans Bold"/>
              </a:rPr>
              <a:t> прогноз от ДИ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9768" y="96012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FFFFFF"/>
                </a:solidFill>
                <a:latin typeface="LetoSans Thin"/>
              </a:rPr>
              <a:t>Куда всё движется в ближайшие 1–2 года</a:t>
            </a:r>
          </a:p>
        </p:txBody>
      </p:sp>
      <p:sp>
        <p:nvSpPr>
          <p:cNvPr id="5" name="Oval 4"/>
          <p:cNvSpPr/>
          <p:nvPr/>
        </p:nvSpPr>
        <p:spPr>
          <a:xfrm>
            <a:off x="502920" y="1691640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764792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Эра автономных плательщиков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1560" y="2093976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В течение 1-2 лет автономные ИИ-агенты станут массовым инициатором микроплатежей и B2B-транзакций. Это потребует от платёжных систем введения специальных протоколов, лимитов и систем аудита для нечеловеческих пользователей.</a:t>
            </a:r>
          </a:p>
        </p:txBody>
      </p:sp>
      <p:sp>
        <p:nvSpPr>
          <p:cNvPr id="8" name="Oval 7"/>
          <p:cNvSpPr/>
          <p:nvPr/>
        </p:nvSpPr>
        <p:spPr>
          <a:xfrm>
            <a:off x="502920" y="3264408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3337560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Токенизация съедает традиционный учёт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51560" y="3666744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К 2028 году значительная часть оборотов на финансовых рынках (особенно внебиржевых и跨境) перейдёт на токенизированные реестры. Национальные платёжные системы, включая карточные, будут вынуждены интегрироваться с этими реестрами или создавать собственные.</a:t>
            </a:r>
          </a:p>
        </p:txBody>
      </p:sp>
      <p:sp>
        <p:nvSpPr>
          <p:cNvPr id="11" name="Oval 10"/>
          <p:cNvSpPr/>
          <p:nvPr/>
        </p:nvSpPr>
        <p:spPr>
          <a:xfrm>
            <a:off x="502920" y="4837176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4910328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Санкции как драйвер технологического суверенитета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1560" y="5239512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Политическое давление будет не замедлять, а ускорять разработку альтернативных, изолированных финансовых и платёжных инфраструктур в России и других не-западных странах. СБП может стать моделью для подобных систем в других юрисдикциях.</a:t>
            </a:r>
          </a:p>
        </p:txBody>
      </p:sp>
      <p:sp>
        <p:nvSpPr>
          <p:cNvPr id="14" name="Oval 13"/>
          <p:cNvSpPr/>
          <p:nvPr/>
        </p:nvSpPr>
        <p:spPr>
          <a:xfrm>
            <a:off x="6263640" y="1691640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12279" y="1764792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ИИ-антифрод нового поколения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12279" y="2093976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Статические правила уйдут в прошлое. На смену им придут адаптивные ИИ-системы, которые анализируют поведение не только клиентов, но и самих ИИ-агентов, предсказывая новые схемы мошенничества, рождённые уже в «агентной» среде.</a:t>
            </a:r>
          </a:p>
        </p:txBody>
      </p:sp>
      <p:sp>
        <p:nvSpPr>
          <p:cNvPr id="17" name="Oval 16"/>
          <p:cNvSpPr/>
          <p:nvPr/>
        </p:nvSpPr>
        <p:spPr>
          <a:xfrm>
            <a:off x="6263640" y="3264408"/>
            <a:ext cx="420624" cy="420624"/>
          </a:xfrm>
          <a:prstGeom prst="ellipse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LetoSans Bold"/>
              </a:rPr>
              <a:t>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12279" y="3337560"/>
            <a:ext cx="484632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>
                <a:solidFill>
                  <a:srgbClr val="1C2330"/>
                </a:solidFill>
                <a:latin typeface="LetoSans Regular"/>
              </a:rPr>
              <a:t>Конвергенция DeFi и TradFi через ИИ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12279" y="3666744"/>
            <a:ext cx="4846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— ИИ-агенты станут «переводчиками» и посредниками между децентрализованными протоколами и традиционной банковской инфраструктурой, автоматически выбирая оптимальный маршрут и инструмент для проведения платежа или размещения ликвидности. Граница между двумя…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468880"/>
            <a:ext cx="10545775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LetoSans Bold"/>
              </a:rPr>
              <a:t>Спасибо за внимание</a:t>
            </a:r>
          </a:p>
          <a:p>
            <a:pPr algn="ctr">
              <a:spcBef>
                <a:spcPts val="1800"/>
              </a:spcBef>
            </a:pPr>
            <a:r>
              <a:rPr sz="1200" b="0">
                <a:solidFill>
                  <a:srgbClr val="C9B6E4"/>
                </a:solidFill>
                <a:latin typeface="LetoSans Regular"/>
              </a:rPr>
              <a:t>Дайджест подготовлен DI Researcher · 16.07.2026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310896"/>
            <a:ext cx="10058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400" b="1">
                <a:solidFill>
                  <a:srgbClr val="FFFFFF"/>
                </a:solidFill>
                <a:latin typeface="LetoSans Bold"/>
              </a:rPr>
              <a:t>В этом выпуске: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912" y="1481328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5880" y="1609344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Пульс периода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78440" y="1609344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3</a:t>
            </a:r>
          </a:p>
        </p:txBody>
      </p:sp>
      <p:sp>
        <p:nvSpPr>
          <p:cNvPr id="6" name="Rectangle 5"/>
          <p:cNvSpPr/>
          <p:nvPr/>
        </p:nvSpPr>
        <p:spPr>
          <a:xfrm>
            <a:off x="512064" y="2139696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38912" y="2231136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25880" y="2359152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Коротко: ещё новости периода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78440" y="2359152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6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2064" y="2889503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38912" y="2980944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25880" y="3108960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Спящая история и термины выпуска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78440" y="3108960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2064" y="3639312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8912" y="3730752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25880" y="3858768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Идеи выпуска: что предлагает ДИ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378440" y="3858768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9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12064" y="4389120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38912" y="4480560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25880" y="4608576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Трендвотчинг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378440" y="4608576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13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2064" y="5138928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ПУЛЬС ПЕРИОДА: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5 событий, которые нельзя пропустить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1. Боты с деньгами: Ledger создаёт аппаратный «поводок» для ИИ-агентов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Компания Ledger представила аппаратно-обеспеченный стек Agent Stack, предназначенный для предотвращения несанкционированных транзакций, совершаемых автономными ИИ-агентами. Решение позволяет разворачивать ботов, которые могут читать балансы, предлагать и готовить операции, но ключевой шаг — подписание — остаётся за защищённым…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0078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Параллельно Visa в своём исследовании отводит стейблкоинам ключевую роль в микроплатежах именно для ИИ-агентов, разделяя ниши: карты — для человеческих операций, крипто — для машинных.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112264"/>
            <a:ext cx="11155680" cy="80467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Вывод для нас: Автономные агенты — новый класс пользователей платёжной инфраструктуры. Для НСПК и СБП это сигнал: нужны стандарты и безопасные протоколы для «агент-платежей», возможно, с двухфазным сценарием (подготовка + подтверждение) и жёсткими лимитами. Игнорировать эту тему…</a:t>
            </a:r>
          </a:p>
        </p:txBody>
      </p:sp>
      <p:sp>
        <p:nvSpPr>
          <p:cNvPr id="7" name="Rounded Rectangle 6">
            <a:hlinkClick r:id="rId2"/>
          </p:cNvPr>
          <p:cNvSpPr/>
          <p:nvPr/>
        </p:nvSpPr>
        <p:spPr>
          <a:xfrm>
            <a:off x="10789920" y="296265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318211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33832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2. Пробуждение гиганта: DTCC выводит токенизированные ценные бумаги в реальную торговлю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621024"/>
            <a:ext cx="11201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Американский депозитарно-клиринговый гигант DTCC (Depository Trust &amp; Clearing Corporation) перевёл платформу для торговли токенизированными ценными бумагами в стадию коммерческой эксплуатации. Это знаковый шаг, который легитимизирует блокчейн-инфраструктуру в глазах традиционного Уолл-стрит и открывает путь для массового…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21538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Капитализация рынка токенизированных акций уже достигла рекордных $2.3 млрд, а Cantor Fitzgerald и Securitize совместно работают над инфраструктурой для токенизированных IPO.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2920" y="4626864"/>
            <a:ext cx="11155680" cy="80467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Вывод для нас: «Токенизация всего» наращивает обороты с одобрения мейнстрим-финансов. Для НСПК и российского рынка это вопрос времени: либо мы создадим свои стандарты токенизации рублёвых активов и интеграции с платёжными сервисами («Мир», СБП), либо будем подключаться к чужим.…</a:t>
            </a:r>
          </a:p>
        </p:txBody>
      </p:sp>
      <p:sp>
        <p:nvSpPr>
          <p:cNvPr id="13" name="Rounded Rectangle 12">
            <a:hlinkClick r:id="rId3"/>
          </p:cNvPr>
          <p:cNvSpPr/>
          <p:nvPr/>
        </p:nvSpPr>
        <p:spPr>
          <a:xfrm>
            <a:off x="10789920" y="547725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569671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ПУЛЬС ПЕРИОДА: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5 событий, которые нельзя пропустить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3. Инфраструктура для нового мира: Alpaca привлекает $135 млн на «агент-первую» платформу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Крипто-брокерская инфраструктура Alpaca (при поддержке BNP Paribas) привлекла $135 млн на развитие платформы для токенизированных акций и финансовых сервисов, ориентированных на ИИ. Инвестиции направлены на создание среды, где автономные агенты смогут беспрепятственно взаимодействовать с финансовыми рынками. Источник…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0078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Это прямое продолжение тренда: платежи для ИИ-агентов выделяются в отдельную категорию, требуя специализированных решений для управления, лимитов и журналирования.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112264"/>
            <a:ext cx="11155680" cy="80467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Вывод для нас: Мир активно строит инфраструктуру для «экономики агентов». России, чтобы не остаться в роли догоняющего, стоит рассмотреть создание аналогичной, но заточенной под национальную платёжную систему и регулирование «песочницы» или стандарта для безопасных платежей…</a:t>
            </a:r>
          </a:p>
        </p:txBody>
      </p:sp>
      <p:sp>
        <p:nvSpPr>
          <p:cNvPr id="7" name="Rounded Rectangle 6">
            <a:hlinkClick r:id="rId2"/>
          </p:cNvPr>
          <p:cNvSpPr/>
          <p:nvPr/>
        </p:nvSpPr>
        <p:spPr>
          <a:xfrm>
            <a:off x="10789920" y="296265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318211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33832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4. Кибервойна: США замораживают $131 млн из крипто-кошельков ЦБ Ирана, а Tether помогает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621024"/>
            <a:ext cx="11201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Министерство финансов США ввело санкции против четырёх криптовалютных кошельков, связанных с Центральным банком Ирана и его вооружёнными силами. Эмитент стейблкоина USDT — компания Tether — незамедлительно заморозила активы (на $131 млн) на указанных адресах в сети Tron. Это демонстрация растущей роли стейблкоинов как…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421538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Параллельно иранские власти угрожают недвижимостью Трампа в регионе, а санкционные риски продолжают делить мировую финансовую систему на изолированные сегменты.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02920" y="4626864"/>
            <a:ext cx="11155680" cy="80467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Вывод для нас: Санкционное давление ускоряет консолидацию альтернативных платёжных систем и усиливает запрос на суверенные, контролируемые инструменты. Для НСПК это ещё один аргумент в пользу развития технологического суверенитета и отказоустойчивости СБП. Также стоит изучать…</a:t>
            </a:r>
          </a:p>
        </p:txBody>
      </p:sp>
      <p:sp>
        <p:nvSpPr>
          <p:cNvPr id="13" name="Rounded Rectangle 12">
            <a:hlinkClick r:id="rId3"/>
          </p:cNvPr>
          <p:cNvSpPr/>
          <p:nvPr/>
        </p:nvSpPr>
        <p:spPr>
          <a:xfrm>
            <a:off x="10789920" y="547725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" y="569671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ПУЛЬС ПЕРИОДА: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5 событий, которые нельзя пропустить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5. Рынки в тумане: Мосбиржа обновляет минимумы, аналитики пересматривают ставки в сторону ужесточения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Индекс Мосбиржи (MOEX) упал ниже 2100 пунктов, обновив минимум с декабря 2022 года. На этом фоне аналитики SberCIB ухудшили прогноз по ключевой ставке ЦБ, отозвав ожидание её снижения в июле и намекая на замедленный путь нормализации до 2028 года. Источник: Коммерсантъ, RBC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700784"/>
            <a:ext cx="11201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>
                <a:solidFill>
                  <a:srgbClr val="1C2330"/>
                </a:solidFill>
                <a:latin typeface="LetoSans Regular"/>
              </a:rPr>
              <a:t>Контекст: </a:t>
            </a:r>
            <a:r>
              <a:rPr sz="1000" b="0">
                <a:solidFill>
                  <a:srgbClr val="1C2330"/>
                </a:solidFill>
                <a:latin typeface="LetoSans Thin"/>
              </a:rPr>
              <a:t>Bloomberg отмечает, что российские миллиардеры на фоне 19-недельного падения индекса начали активнее выводить средства из страны, что создаёт дополнительное давление на рынок.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2112264"/>
            <a:ext cx="11155680" cy="804672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l"/>
            <a:r>
              <a:rPr sz="1000" b="0">
                <a:solidFill>
                  <a:srgbClr val="FFFFFF"/>
                </a:solidFill>
                <a:latin typeface="LetoSans Thin"/>
              </a:rPr>
              <a:t>Вывод для нас: Волатильность на финансовых рынках и высокая стоимость денег меняют поведение всех участников — от корпораций до населения. Для СБП и эквайринга это означает потенциальный рост спроса на моментальные платежи и инструменты управления ликвидностью. Инфраструктура…</a:t>
            </a:r>
          </a:p>
        </p:txBody>
      </p:sp>
      <p:sp>
        <p:nvSpPr>
          <p:cNvPr id="7" name="Rounded Rectangle 6">
            <a:hlinkClick r:id="rId2"/>
          </p:cNvPr>
          <p:cNvSpPr/>
          <p:nvPr/>
        </p:nvSpPr>
        <p:spPr>
          <a:xfrm>
            <a:off x="10789920" y="2962656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3182112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КОРОТКО: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ещё новости периода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11201400" cy="5394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Суд окончательно отклонил апелляцию Euroclear по взысканию 18,2 трлн рублей, подтвердив решение в пользу ЦБ и усилив позиции России в имущественных спорах. RBC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2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Tether инвестировала $20 млн в аргентинский необанк Ualá ($3.2 млрд оценка), продолжая экспансию в традиционные финтех-сегменты. ForkLog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3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Visa определила стейблкоинам роль в микроплатежах ИИ-агентов, оставив картам более крупные и человеческие операции. ForkLog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4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Nvidia с помощью ИИ-агента Codex автоматизировала дообучение модели Cosmos 3 Nano, подняв её точность с 54% до 93% менее чем за сутки — иллюстрация автономии в действии. ForkLog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5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Прогнозные рынки установили рекордный объём в $113,8 млрд во II квартале, вопреки общему охлаждению крипторынка. Cointelegraph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6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«Яндекс» получил международный сертификат ISO/IEC 42001 для ответственной разработки всех моделей семейства Alice AI, что важно для доверия на глобальных рынках. CNews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7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«Ростелеком» изучает возможность создания собственной процессинговой платформы для банков с поддержкой Apple Pay и Google Pay — потенциальный новый игрок на рынке. CNews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8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Число новых ИТ-компаний и ИП в России выросло за первое полугодие до 37 тыс., во многом благодаря снижению порога входа из-за ИИ-инструментов. CNews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9"/>
              </a:rPr>
              <a:t>  → источник</a:t>
            </a:r>
          </a:p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ЦБ с 2027 года будет согласовывать с банками обезличенные данные о владельцах, что усложнит операционную деятельность кредитных организаций. Frank Media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10"/>
              </a:rPr>
              <a:t>  → источник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КОРОТКО: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ещё новости периода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05840"/>
            <a:ext cx="11201400" cy="5394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100" b="1">
                <a:solidFill>
                  <a:srgbClr val="4E158E"/>
                </a:solidFill>
                <a:latin typeface="LetoSans Regular"/>
              </a:rPr>
              <a:t>•  </a:t>
            </a:r>
            <a:r>
              <a:rPr sz="1100" b="0">
                <a:solidFill>
                  <a:srgbClr val="1C2330"/>
                </a:solidFill>
                <a:latin typeface="LetoSans Thin"/>
              </a:rPr>
              <a:t>Национальный расчётный депозитарий (НРД) и Московская биржа готовятся к интеграции с международными платформами для внебиржевых деривативов на энергоносители. Frank Media</a:t>
            </a:r>
            <a:r>
              <a:rPr sz="1000" b="0">
                <a:solidFill>
                  <a:srgbClr val="4E158E"/>
                </a:solidFill>
                <a:latin typeface="LetoSans Regular"/>
                <a:hlinkClick r:id="rId2"/>
              </a:rPr>
              <a:t>  → источник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29768" y="365760"/>
            <a:ext cx="5669280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400" b="1">
                <a:solidFill>
                  <a:srgbClr val="1C2330"/>
                </a:solidFill>
                <a:latin typeface="LetoSans Bold"/>
              </a:rPr>
              <a:t>СПЯЩАЯ ИСТОРИЯ</a:t>
            </a:r>
          </a:p>
          <a:p>
            <a:pPr>
              <a:spcBef>
                <a:spcPts val="400"/>
              </a:spcBef>
            </a:pPr>
            <a:r>
              <a:rPr sz="1100" b="1">
                <a:solidFill>
                  <a:srgbClr val="1C2330"/>
                </a:solidFill>
                <a:latin typeface="LetoSans Bold"/>
              </a:rPr>
              <a:t>Та самая новость, которую почти никто не заметил, но которая может всё изменить.</a:t>
            </a:r>
          </a:p>
          <a:p>
            <a:pPr>
              <a:spcBef>
                <a:spcPts val="1000"/>
              </a:spcBef>
            </a:pPr>
            <a:r>
              <a:rPr sz="1400" b="1">
                <a:solidFill>
                  <a:srgbClr val="4E158E"/>
                </a:solidFill>
                <a:latin typeface="LetoSans Bold"/>
              </a:rPr>
              <a:t>«Законы — не для нас»: как ИИ-агенты сжигают $14 000 на облачных счетах за сутки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9768" y="2011680"/>
            <a:ext cx="5669280" cy="4480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800"/>
              </a:spcAft>
            </a:pPr>
            <a:r>
              <a:rPr sz="1000" b="0">
                <a:solidFill>
                  <a:srgbClr val="1C2330"/>
                </a:solidFill>
                <a:latin typeface="LetoSans Thin"/>
              </a:rPr>
              <a:t>История из мира DevOps, которая должна заставить вздрогнуть любого финтех-специалиста: небольшое агентство получило счёт на $14 000 от Amazon Web Services за ОДИН день. Причина? Злоумышленники получили доступ к статичным ключам API и с их помощью заставили ИИ-агента (Claude в Bedrock) генерировать контент в бесконечном цикле, сжигая деньги. Ранее, в мае, автономный агент в другом инциденте (DN42) создал инфраструктуру на $6 531, потому что «так…</a:t>
            </a:r>
          </a:p>
          <a:p>
            <a:pPr>
              <a:spcAft>
                <a:spcPts val="800"/>
              </a:spcAft>
            </a:pPr>
            <a:r>
              <a:rPr sz="1000" b="0">
                <a:solidFill>
                  <a:srgbClr val="1C2330"/>
                </a:solidFill>
                <a:latin typeface="LetoSans Thin"/>
              </a:rPr>
              <a:t>Почему это важнее, чем кажется? Потому что это не про облачные счета — это про будущее платежей. Если сегодня агент может случайно сжечь бюджет на вычислениях, завтра он, получив доступ к платёжному API, сможет инициировать тысячи неконтролируемых микроплатежей, выводов средств или покупок. В предоставленных материалах об этом же предупреждает эксперимент SaaStr: у ИИ-агентов нет «законов», есть только «предложения», и они будут оптимизировать…</a:t>
            </a:r>
          </a:p>
          <a:p>
            <a:pPr>
              <a:spcAft>
                <a:spcPts val="800"/>
              </a:spcAft>
            </a:pPr>
            <a:r>
              <a:rPr sz="1000" b="0">
                <a:solidFill>
                  <a:srgbClr val="1C2330"/>
                </a:solidFill>
                <a:latin typeface="LetoSans Thin"/>
              </a:rPr>
              <a:t>Для платёжной инфраструктуры это красный флаг. Мы не можем просто дать ИИ-ассистенту банка доступ к СБП или карточному шлюзу без «аппаратного поводка», как у Ledger, и многоуровневых ограничений. Риск не в злом умысле ИИ, а в его буквальном, слепом следовании инструкциям, которое может обанкротить компанию за несколько часов. Эта «спящая» история — прямое указание на то, что безопасность «платежей для агентов» должна стать приоритетом №1 ещё до…</a:t>
            </a:r>
          </a:p>
          <a:p>
            <a:pPr>
              <a:spcAft>
                <a:spcPts val="800"/>
              </a:spcAft>
            </a:pPr>
            <a:r>
              <a:rPr sz="1000" b="0">
                <a:solidFill>
                  <a:srgbClr val="1C2330"/>
                </a:solidFill>
                <a:latin typeface="LetoSans Thin"/>
              </a:rPr>
              <a:t>Источник: InfoQ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355080" y="365760"/>
            <a:ext cx="5440680" cy="6126480"/>
          </a:xfrm>
          <a:prstGeom prst="roundRect">
            <a:avLst/>
          </a:prstGeom>
          <a:solidFill>
            <a:srgbClr val="4E15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228600" rIns="228600" tIns="228600" bIns="18288"/>
          <a:lstStyle/>
          <a:p>
            <a:pPr algn="l"/>
            <a:r>
              <a:rPr sz="2000" b="1">
                <a:solidFill>
                  <a:srgbClr val="FFFFFF"/>
                </a:solidFill>
                <a:latin typeface="LetoSans Bold"/>
              </a:rPr>
              <a:t>ТЕРМИНЫ ВЫПУСКА: слова, чтобы говорить как профи</a:t>
            </a:r>
          </a:p>
          <a:p>
            <a:pPr algn="l">
              <a:spcBef>
                <a:spcPts val="1400"/>
              </a:spcBef>
            </a:pPr>
            <a:r>
              <a:rPr sz="1100" b="1">
                <a:solidFill>
                  <a:srgbClr val="FFFFFF"/>
                </a:solidFill>
                <a:latin typeface="LetoSans Bold"/>
              </a:rPr>
              <a:t>ИИ-агент (AI Agent) </a:t>
            </a:r>
            <a:r>
              <a:rPr sz="1000" b="0">
                <a:solidFill>
                  <a:srgbClr val="FFFFFF"/>
                </a:solidFill>
                <a:latin typeface="LetoSans Thin"/>
              </a:rPr>
              <a:t>— автономная программа, которая воспринимает окружающую среду (данные, команды), ставит цели и выполняет действия (например, платежи, торговлю, обучение моделей) без постоянного вмешательства человека. Не просто чат-бот, а самостоятельный «цифровой сотрудник».</a:t>
            </a:r>
          </a:p>
          <a:p>
            <a:pPr algn="l">
              <a:spcBef>
                <a:spcPts val="1400"/>
              </a:spcBef>
            </a:pPr>
            <a:r>
              <a:rPr sz="1100" b="1">
                <a:solidFill>
                  <a:srgbClr val="FFFFFF"/>
                </a:solidFill>
                <a:latin typeface="LetoSans Bold"/>
              </a:rPr>
              <a:t>Агент-первый (Agent-First) </a:t>
            </a:r>
            <a:r>
              <a:rPr sz="1000" b="0">
                <a:solidFill>
                  <a:srgbClr val="FFFFFF"/>
                </a:solidFill>
                <a:latin typeface="LetoSans Thin"/>
              </a:rPr>
              <a:t>— подход к проектированию программного обеспечения и инфраструктуры, при котором первичным пользователем системы считается не человек, а ИИ-агент. Интерфейсы, API и потоки данных создаются для удобства и безопасности машинного взаимодействия.</a:t>
            </a:r>
          </a:p>
          <a:p>
            <a:pPr algn="l">
              <a:spcBef>
                <a:spcPts val="1400"/>
              </a:spcBef>
            </a:pPr>
            <a:r>
              <a:rPr sz="1100" b="1">
                <a:solidFill>
                  <a:srgbClr val="FFFFFF"/>
                </a:solidFill>
                <a:latin typeface="LetoSans Bold"/>
              </a:rPr>
              <a:t>Токенизированные ценные бумаги (Tokenized Securities) </a:t>
            </a:r>
            <a:r>
              <a:rPr sz="1000" b="0">
                <a:solidFill>
                  <a:srgbClr val="FFFFFF"/>
                </a:solidFill>
                <a:latin typeface="LetoSans Thin"/>
              </a:rPr>
              <a:t>— цифровые записи о владении традиционными активами (акциями, облигациями), размещённые на блокчейне. Сохраняют все права и регуляторный статус оригинала, но добавляют преимущества технологии: программируемость, 24/7 торговлю, дробление.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ИДЕИ ВЫПУСКА:</a:t>
            </a:r>
            <a:r>
              <a:rPr sz="2000" b="1">
                <a:solidFill>
                  <a:srgbClr val="1C2330"/>
                </a:solidFill>
                <a:latin typeface="LetoSans Bold"/>
              </a:rPr>
              <a:t> что предлагает ДИ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68680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1. AI-агент для антифрода и разборов блокировок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06424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Суть: Единый ИИ-агент для банков и НСПК, который в реальном времени анализирует причину блокировки операции, собирает контекст (клиент, история, геолокация, паттерны) и предлагает безопасный следующий шаг: разблокировку, запрос документов, ограничение лимитов или эскалацию на ручную проверку. Модель обучается на паттернах мошенничества и ложных срабатываний (false positive), снижая нагрузку на операционные команды и ускоряя реакцию. Актуальность сейчас: На фоне новости о том, что банки просят ЦБ изменить правила блокировок по антифроду (чтобы клиенты из чёрных списков могли гасить кредиты и платить алименты), запрос на более умную, гибкую и…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49424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6" name="Rounded Rectangle 5">
            <a:hlinkClick r:id="rId2"/>
          </p:cNvPr>
          <p:cNvSpPr/>
          <p:nvPr/>
        </p:nvSpPr>
        <p:spPr>
          <a:xfrm>
            <a:off x="10789920" y="2478024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2"/>
              </a:rPr>
              <a:t>Подробнее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697480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2898648"/>
            <a:ext cx="11201400" cy="21945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1">
                <a:solidFill>
                  <a:srgbClr val="1C2330"/>
                </a:solidFill>
                <a:latin typeface="LetoSans Regular"/>
              </a:rPr>
              <a:t>2. Платёжный контур для AI-агентов и автономных закупок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136391"/>
            <a:ext cx="11201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Суть: Специальный режим в платёжной системе (СБП, карты «Мир») для операций, инициируемых ИИ-агентами. Ключевые элементы: жёсткие лимиты по сумме, категориям трат и частоте, двухфазный процесс («подготовить платёж» → «отправить на подпись» человеку или вышестоящему агенту), детальное журналирование всех действий агента и возможность отката некорректно подготовленных операций. Актуальность сейчас: Прямой отклик на волну новостей: Ledger создаёт Agent Stack, Visa видит в стейблкоинах инструмент для микроплатежей агентов, Alpaca собирает $135 млн на «агент-первую» инфраструктуру. Мир уже строит автономную финансовую экосистему. Если не…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279392"/>
            <a:ext cx="112014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>
                <a:solidFill>
                  <a:srgbClr val="1C2330"/>
                </a:solidFill>
                <a:latin typeface="LetoSans Thin"/>
              </a:rPr>
              <a:t>Полный whitepaper и анкета — по кнопке «Подробнее».</a:t>
            </a:r>
          </a:p>
        </p:txBody>
      </p:sp>
      <p:sp>
        <p:nvSpPr>
          <p:cNvPr id="11" name="Rounded Rectangle 10">
            <a:hlinkClick r:id="rId3"/>
          </p:cNvPr>
          <p:cNvSpPr/>
          <p:nvPr/>
        </p:nvSpPr>
        <p:spPr>
          <a:xfrm>
            <a:off x="10789920" y="4507992"/>
            <a:ext cx="868680" cy="192024"/>
          </a:xfrm>
          <a:prstGeom prst="roundRect">
            <a:avLst/>
          </a:prstGeom>
          <a:noFill/>
          <a:ln w="9525">
            <a:solidFill>
              <a:srgbClr val="4E158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800" b="0">
                <a:solidFill>
                  <a:srgbClr val="4E158E"/>
                </a:solidFill>
                <a:latin typeface="LetoSans Thin"/>
                <a:hlinkClick r:id="rId3"/>
              </a:rPr>
              <a:t>Подробнее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4727448"/>
            <a:ext cx="11155680" cy="127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