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i-smart-digest.di-rnd.ru/ideas/18" TargetMode="External"/><Relationship Id="rId3" Type="http://schemas.openxmlformats.org/officeDocument/2006/relationships/hyperlink" Target="https://di-smart-digest.di-rnd.ru/ideas/5" TargetMode="External"/><Relationship Id="rId4" Type="http://schemas.openxmlformats.org/officeDocument/2006/relationships/hyperlink" Target="https://di-smart-digest.di-rnd.ru/ideas/20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i-smart-digest.di-rnd.ru/ideas/14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forklog.com/news/visa-otvela-stejblkoinam-rol-v-mikroplatezhah-ii-agentov" TargetMode="External"/><Relationship Id="rId3" Type="http://schemas.openxmlformats.org/officeDocument/2006/relationships/hyperlink" Target="https://www.theblock.co/post/408549/ledger-unveils-hardware-backed-agent-stack" TargetMode="Externa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cnews.ru/news/line/2026-07-16_t2_uskoryaet_mobilnyj_internet" TargetMode="External"/><Relationship Id="rId3" Type="http://schemas.openxmlformats.org/officeDocument/2006/relationships/hyperlink" Target="https://forklog.com/news/ai/nvidia-avtomatizirovala-doobuchenie-cosmos-3-s-pomoshhyu-ii-agenta" TargetMode="Externa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cointelegraph.com/news/autonomous-ai-agent-economy-infrastructure-gaps-visa-artemis" TargetMode="Externa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habr.com/ru/companies/mws/articles/1059746/" TargetMode="External"/><Relationship Id="rId3" Type="http://schemas.openxmlformats.org/officeDocument/2006/relationships/hyperlink" Target="https://frankmedia.ru/292856" TargetMode="External"/><Relationship Id="rId4" Type="http://schemas.openxmlformats.org/officeDocument/2006/relationships/hyperlink" Target="https://www.rbc.ru/quote/16/07/2026/6a58c5ec9a7947113b248055" TargetMode="External"/><Relationship Id="rId5" Type="http://schemas.openxmlformats.org/officeDocument/2006/relationships/hyperlink" Target="https://www.cnews.ru/news/top/2026-07-16_rustore_prodan_s_potrohamivk" TargetMode="External"/><Relationship Id="rId6" Type="http://schemas.openxmlformats.org/officeDocument/2006/relationships/hyperlink" Target="https://cointelegraph.com/news/fatf-urges-crypto-aml-enforcement-stablecoin-crime" TargetMode="External"/><Relationship Id="rId7" Type="http://schemas.openxmlformats.org/officeDocument/2006/relationships/hyperlink" Target="https://bosfera.ru/press-release/novikom-vyplatil-rekordnyy-obem-keshbeka-v-2026-godu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i-smart-digest.di-rnd.ru/ideas/4" TargetMode="External"/><Relationship Id="rId3" Type="http://schemas.openxmlformats.org/officeDocument/2006/relationships/hyperlink" Target="https://di-smart-digest.di-rnd.ru/ideas/12" TargetMode="External"/><Relationship Id="rId4" Type="http://schemas.openxmlformats.org/officeDocument/2006/relationships/hyperlink" Target="https://di-smart-digest.di-rnd.ru/ideas/15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i-smart-digest.di-rnd.ru/ideas/13" TargetMode="External"/><Relationship Id="rId3" Type="http://schemas.openxmlformats.org/officeDocument/2006/relationships/hyperlink" Target="https://di-smart-digest.di-rnd.ru/ideas/11" TargetMode="External"/><Relationship Id="rId4" Type="http://schemas.openxmlformats.org/officeDocument/2006/relationships/hyperlink" Target="https://di-smart-digest.di-rnd.ru/ideas/1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E158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19456"/>
            <a:ext cx="1036289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0">
                <a:solidFill>
                  <a:srgbClr val="FFFFFF"/>
                </a:solidFill>
                <a:latin typeface="LetoSans Regular"/>
              </a:rPr>
              <a:t>Платёжные технологии   ·   Финтех   ·   ИИ   ·   Тренды   ·   Идеи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777240"/>
            <a:ext cx="10545775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LetoSans Bold"/>
              </a:rPr>
              <a:t>Дайджест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404207" y="2240280"/>
            <a:ext cx="3383280" cy="457200"/>
          </a:xfrm>
          <a:prstGeom prst="roundRect">
            <a:avLst/>
          </a:prstGeom>
          <a:solidFill>
            <a:srgbClr val="4E158E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ctr"/>
            <a:r>
              <a:rPr sz="1800" b="0">
                <a:solidFill>
                  <a:srgbClr val="FFFFFF"/>
                </a:solidFill>
                <a:latin typeface="LetoSans Regular"/>
              </a:rPr>
              <a:t>Выпуск №3, 16.07.2026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063240"/>
            <a:ext cx="10545775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  <a:latin typeface="LetoSans Bold"/>
              </a:rPr>
              <a:t>ИИ В ПЛАТЕЖАХ: АГЕНТЫ, КОТОРЫЕ ПОМНЯТ ВСЕ ВАШИ ПРЕДПРЕДПРЕДПОСЛЕДНИЕ ПОКУПКИ</a:t>
            </a:r>
          </a:p>
        </p:txBody>
      </p:sp>
      <p:sp>
        <p:nvSpPr>
          <p:cNvPr id="6" name="Rectangle 5"/>
          <p:cNvSpPr/>
          <p:nvPr/>
        </p:nvSpPr>
        <p:spPr>
          <a:xfrm>
            <a:off x="704088" y="5440680"/>
            <a:ext cx="15240" cy="6583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5440680"/>
            <a:ext cx="3200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FFFFFF"/>
                </a:solidFill>
                <a:latin typeface="LetoSans Regular"/>
              </a:rPr>
              <a:t>Visa определяет будущее платежей ИИ-агентов</a:t>
            </a:r>
          </a:p>
        </p:txBody>
      </p:sp>
      <p:sp>
        <p:nvSpPr>
          <p:cNvPr id="8" name="Rectangle 7"/>
          <p:cNvSpPr/>
          <p:nvPr/>
        </p:nvSpPr>
        <p:spPr>
          <a:xfrm>
            <a:off x="4306824" y="5440680"/>
            <a:ext cx="15240" cy="6583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471416" y="5440680"/>
            <a:ext cx="3200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FFFFFF"/>
                </a:solidFill>
                <a:latin typeface="LetoSans Regular"/>
              </a:rPr>
              <a:t>Ledger защищает AI-транзакции железом</a:t>
            </a:r>
          </a:p>
        </p:txBody>
      </p:sp>
      <p:sp>
        <p:nvSpPr>
          <p:cNvPr id="10" name="Rectangle 9"/>
          <p:cNvSpPr/>
          <p:nvPr/>
        </p:nvSpPr>
        <p:spPr>
          <a:xfrm>
            <a:off x="7909560" y="5440680"/>
            <a:ext cx="15240" cy="6583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074152" y="5440680"/>
            <a:ext cx="3200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FFFFFF"/>
                </a:solidFill>
                <a:latin typeface="LetoSans Regular"/>
              </a:rPr>
              <a:t>Российские операторы внедряют ИИ в сетевую инфраструктуру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ИДЕИ ВЫПУСКА: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что предлагает ДИ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7. ИИ7: Интеллектуальный роуминг для платежей за рубежом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На основе новостей об удалении приложений VK из магазинов (91, 100, 116) и проблемах с трансграничными платежами, создать AI-сервис для держателей карт «Мир». Сервис будет анализировать геолокацию пользователя, доступные платежные методы (карта «Мир», UnionPay через РСХБ (новость 106), иные опции) и в реальном времени рекомендовать оптимальный способ оплаты или пополнения счета с минимальными комиссиями. Это повысит удобство использования российских платежных инструментов за границей.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83664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6" name="Rounded Rectangle 5">
            <a:hlinkClick r:id="rId2"/>
          </p:cNvPr>
          <p:cNvSpPr/>
          <p:nvPr/>
        </p:nvSpPr>
        <p:spPr>
          <a:xfrm>
            <a:off x="10789920" y="2112264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331720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532888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8. Платёжный контур для AI-агентов и автономных закупок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770632"/>
            <a:ext cx="11201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Сделать отдельный режим платежей для AI-агентов: лимиты, правила подтверждения, журнал действий, сценарии «подготовить платёж» и «отправить на подпись». Новости про агентские инфраструктуры, Ledger Agent Stack и open financial system for bots показывают, что автономные программы уже становятся новым пользователем платёжных систем. Для российской инфраструктуры это возможность первой ввести безопасный стандарт «агентских платежей» для B2B, ИТ и госcервисов.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547872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1" name="Rounded Rectangle 10">
            <a:hlinkClick r:id="rId3"/>
          </p:cNvPr>
          <p:cNvSpPr/>
          <p:nvPr/>
        </p:nvSpPr>
        <p:spPr>
          <a:xfrm>
            <a:off x="10789920" y="3776472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3995928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4197096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9. Инфраструктура1: Упрощенная интеграция платежей для новых банковских сервисов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4434840"/>
            <a:ext cx="11201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Вдохновившись трендами в разработке интеграционных платформ (новости 9, 42, 103) и успехами low-code решений, создать для финтех-компаний и банков-новичков упрощенный API-шлюз и набор SDK для быстрого подключения к «Миру» и СБП. Учитывая важность удобства для разработчиков, можно предложить шаблоны для типовых сценариев (микроплатежи, подписки, P2P). Это ускорит выход на рынок новых платежных сервисов и усилит экосистему.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5212080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6" name="Rounded Rectangle 15">
            <a:hlinkClick r:id="rId4"/>
          </p:cNvPr>
          <p:cNvSpPr/>
          <p:nvPr/>
        </p:nvSpPr>
        <p:spPr>
          <a:xfrm>
            <a:off x="10789920" y="5440680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4"/>
              </a:rPr>
              <a:t>Подробнее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" y="5660136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ИДЕИ ВЫПУСКА: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что предлагает ДИ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10. ИИ4: Оптимизация циклов разработки платежных сервисов с предсказанием инцидентов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Опираясь на кейс о сокращении цикла разработки и росте инцидентов (новость 49) и идеи стандартизации ИТ-производства для автоматизации (новость 71), создать инструмент с ИИ для банков-участников и самого НСПК. Инструмент будет анализировать метрики разработки (частота релизов, изменения в коде) и нагрузочное тестирование платежных API, чтобы предсказывать риск сбоев после обновлений. Это позволит повысить надечность инфраструктуры «Мир» и СБП.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83664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6" name="Rounded Rectangle 5">
            <a:hlinkClick r:id="rId2"/>
          </p:cNvPr>
          <p:cNvSpPr/>
          <p:nvPr/>
        </p:nvSpPr>
        <p:spPr>
          <a:xfrm>
            <a:off x="10789920" y="2112264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331720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93192" y="32004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FFFFFF"/>
                </a:solidFill>
                <a:latin typeface="LetoSans Bold"/>
              </a:rPr>
              <a:t>ТРЕНДВОТЧИНГ:</a:t>
            </a:r>
            <a:r>
              <a:rPr sz="2800" b="1">
                <a:solidFill>
                  <a:srgbClr val="FFFFFF"/>
                </a:solidFill>
                <a:latin typeface="LetoSans Bold"/>
              </a:rPr>
              <a:t> прогноз от ДИ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9768" y="96012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FFFFF"/>
                </a:solidFill>
                <a:latin typeface="LetoSans Thin"/>
              </a:rPr>
              <a:t>Куда всё движется в ближайшие 1–2 года</a:t>
            </a:r>
          </a:p>
        </p:txBody>
      </p:sp>
      <p:sp>
        <p:nvSpPr>
          <p:cNvPr id="5" name="Oval 4"/>
          <p:cNvSpPr/>
          <p:nvPr/>
        </p:nvSpPr>
        <p:spPr>
          <a:xfrm>
            <a:off x="502920" y="1691640"/>
            <a:ext cx="420624" cy="420624"/>
          </a:xfrm>
          <a:prstGeom prst="ellipse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LetoSans Bold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764792"/>
            <a:ext cx="48463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1C2330"/>
                </a:solidFill>
                <a:latin typeface="LetoSans Regular"/>
              </a:rPr>
              <a:t>Агент-экономика 2027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1560" y="2093976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— AI-агенты станут массовым явлением в B2B-платежах, потребуются специализированные протоколы безопасности и лимитов.</a:t>
            </a:r>
          </a:p>
        </p:txBody>
      </p:sp>
      <p:sp>
        <p:nvSpPr>
          <p:cNvPr id="8" name="Oval 7"/>
          <p:cNvSpPr/>
          <p:nvPr/>
        </p:nvSpPr>
        <p:spPr>
          <a:xfrm>
            <a:off x="502920" y="3264408"/>
            <a:ext cx="420624" cy="420624"/>
          </a:xfrm>
          <a:prstGeom prst="ellipse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LetoSans Bold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" y="3337560"/>
            <a:ext cx="48463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1C2330"/>
                </a:solidFill>
                <a:latin typeface="LetoSans Regular"/>
              </a:rPr>
              <a:t>ИИ-антифрод нового поколения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" y="3666744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— нейросети научатся предсказывать мошеннические схемы за несколько шагов до их реализации, снижая убытки на 30-40%.</a:t>
            </a:r>
          </a:p>
        </p:txBody>
      </p:sp>
      <p:sp>
        <p:nvSpPr>
          <p:cNvPr id="11" name="Oval 10"/>
          <p:cNvSpPr/>
          <p:nvPr/>
        </p:nvSpPr>
        <p:spPr>
          <a:xfrm>
            <a:off x="502920" y="4837176"/>
            <a:ext cx="420624" cy="420624"/>
          </a:xfrm>
          <a:prstGeom prst="ellipse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LetoSans Bold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" y="4910328"/>
            <a:ext cx="48463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1C2330"/>
                </a:solidFill>
                <a:latin typeface="LetoSans Regular"/>
              </a:rPr>
              <a:t>Платежи как код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" y="5239512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— API для финансовых операций станут настолько стандартизированными, что интеграция платежных систем будет занимать часы вместо недель.</a:t>
            </a:r>
          </a:p>
        </p:txBody>
      </p:sp>
      <p:sp>
        <p:nvSpPr>
          <p:cNvPr id="14" name="Oval 13"/>
          <p:cNvSpPr/>
          <p:nvPr/>
        </p:nvSpPr>
        <p:spPr>
          <a:xfrm>
            <a:off x="6263640" y="1691640"/>
            <a:ext cx="420624" cy="420624"/>
          </a:xfrm>
          <a:prstGeom prst="ellipse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LetoSans Bold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12279" y="1764792"/>
            <a:ext cx="48463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1C2330"/>
                </a:solidFill>
                <a:latin typeface="LetoSans Regular"/>
              </a:rPr>
              <a:t>Персонализированные лимиты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12279" y="2093976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— AI будет в реальном времени адаптировать лимиты операций под поведенческие паттерны каждого пользователя.</a:t>
            </a:r>
          </a:p>
        </p:txBody>
      </p:sp>
      <p:sp>
        <p:nvSpPr>
          <p:cNvPr id="17" name="Oval 16"/>
          <p:cNvSpPr/>
          <p:nvPr/>
        </p:nvSpPr>
        <p:spPr>
          <a:xfrm>
            <a:off x="6263640" y="3264408"/>
            <a:ext cx="420624" cy="420624"/>
          </a:xfrm>
          <a:prstGeom prst="ellipse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LetoSans Bold"/>
              </a:rPr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12279" y="3337560"/>
            <a:ext cx="48463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1C2330"/>
                </a:solidFill>
                <a:latin typeface="LetoSans Regular"/>
              </a:rPr>
              <a:t>Кросс-платформенные AI-помощники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12279" y="3666744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— единые агенты научатся управлять финансами across разных банков и платежных систем, включая "Мир" и СБП.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E158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2468880"/>
            <a:ext cx="10545775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FFFFFF"/>
                </a:solidFill>
                <a:latin typeface="LetoSans Bold"/>
              </a:rPr>
              <a:t>Спасибо за внимание</a:t>
            </a:r>
          </a:p>
          <a:p>
            <a:pPr algn="ctr">
              <a:spcBef>
                <a:spcPts val="1800"/>
              </a:spcBef>
            </a:pPr>
            <a:r>
              <a:rPr sz="1200" b="0">
                <a:solidFill>
                  <a:srgbClr val="C9B6E4"/>
                </a:solidFill>
                <a:latin typeface="LetoSans Regular"/>
              </a:rPr>
              <a:t>Дайджест подготовлен DI Researcher · 16.07.2026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E158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310896"/>
            <a:ext cx="10058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400" b="1">
                <a:solidFill>
                  <a:srgbClr val="FFFFFF"/>
                </a:solidFill>
                <a:latin typeface="LetoSans Bold"/>
              </a:rPr>
              <a:t>В этом выпуске: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8912" y="1481328"/>
            <a:ext cx="877824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0">
                <a:solidFill>
                  <a:srgbClr val="FFFFFF"/>
                </a:solidFill>
                <a:latin typeface="LetoSans Regular"/>
              </a:rP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5880" y="1609344"/>
            <a:ext cx="87782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Пульс периода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78440" y="1609344"/>
            <a:ext cx="1463040" cy="40233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→ стр. 3</a:t>
            </a:r>
          </a:p>
        </p:txBody>
      </p:sp>
      <p:sp>
        <p:nvSpPr>
          <p:cNvPr id="6" name="Rectangle 5"/>
          <p:cNvSpPr/>
          <p:nvPr/>
        </p:nvSpPr>
        <p:spPr>
          <a:xfrm>
            <a:off x="512064" y="2139696"/>
            <a:ext cx="11155680" cy="12700"/>
          </a:xfrm>
          <a:prstGeom prst="rect">
            <a:avLst/>
          </a:prstGeom>
          <a:solidFill>
            <a:srgbClr val="6E3D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38912" y="2231136"/>
            <a:ext cx="877824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0">
                <a:solidFill>
                  <a:srgbClr val="FFFFFF"/>
                </a:solidFill>
                <a:latin typeface="LetoSans Regular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25880" y="2359152"/>
            <a:ext cx="87782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Коротко: ещё новости периода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78440" y="2359152"/>
            <a:ext cx="1463040" cy="40233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→ стр. 6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064" y="2889503"/>
            <a:ext cx="11155680" cy="12700"/>
          </a:xfrm>
          <a:prstGeom prst="rect">
            <a:avLst/>
          </a:prstGeom>
          <a:solidFill>
            <a:srgbClr val="6E3D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38912" y="2980944"/>
            <a:ext cx="877824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0">
                <a:solidFill>
                  <a:srgbClr val="FFFFFF"/>
                </a:solidFill>
                <a:latin typeface="LetoSans Regular"/>
              </a:rPr>
              <a:t>03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25880" y="3108960"/>
            <a:ext cx="87782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Спящая история и термины выпуска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378440" y="3108960"/>
            <a:ext cx="1463040" cy="40233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→ стр. 7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12064" y="3639312"/>
            <a:ext cx="11155680" cy="12700"/>
          </a:xfrm>
          <a:prstGeom prst="rect">
            <a:avLst/>
          </a:prstGeom>
          <a:solidFill>
            <a:srgbClr val="6E3D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38912" y="3730752"/>
            <a:ext cx="877824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0">
                <a:solidFill>
                  <a:srgbClr val="FFFFFF"/>
                </a:solidFill>
                <a:latin typeface="LetoSans Regular"/>
              </a:rPr>
              <a:t>04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25880" y="3858768"/>
            <a:ext cx="87782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Идеи выпуска: что предлагает ДИ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378440" y="3858768"/>
            <a:ext cx="1463040" cy="40233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→ стр. 8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12064" y="4389120"/>
            <a:ext cx="11155680" cy="12700"/>
          </a:xfrm>
          <a:prstGeom prst="rect">
            <a:avLst/>
          </a:prstGeom>
          <a:solidFill>
            <a:srgbClr val="6E3D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38912" y="4480560"/>
            <a:ext cx="877824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0">
                <a:solidFill>
                  <a:srgbClr val="FFFFFF"/>
                </a:solidFill>
                <a:latin typeface="LetoSans Regular"/>
              </a:rP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25880" y="4608576"/>
            <a:ext cx="87782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Трендвотчинг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378440" y="4608576"/>
            <a:ext cx="1463040" cy="40233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→ стр. 12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12064" y="5138928"/>
            <a:ext cx="11155680" cy="12700"/>
          </a:xfrm>
          <a:prstGeom prst="rect">
            <a:avLst/>
          </a:prstGeom>
          <a:solidFill>
            <a:srgbClr val="6E3D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ПУЛЬС ПЕРИОДА: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5 событий, которые нельзя пропустить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1. Visa определяет будущее платежей ИИ-агентов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Эксперты Visa и Artemis выделили две ключевые категории операций AI-агентов: покупки по поручению человека и полностью автономные транзакции. При этом стейблкоины займут нишу микроплатежей, а традиционные карты — крупных операций ForkLog.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517904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1C2330"/>
                </a:solidFill>
                <a:latin typeface="LetoSans Regular"/>
              </a:rPr>
              <a:t>Контекст: </a:t>
            </a:r>
            <a:r>
              <a:rPr sz="1000" b="0">
                <a:solidFill>
                  <a:srgbClr val="1C2330"/>
                </a:solidFill>
                <a:latin typeface="LetoSans Thin"/>
              </a:rPr>
              <a:t>Рынок токенизированных акций достиг рекордных $2,3 млрд, показывая растущий спрос на цифровые активы.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746504"/>
            <a:ext cx="11155680" cy="621792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l"/>
            <a:r>
              <a:rPr sz="1000" b="0">
                <a:solidFill>
                  <a:srgbClr val="FFFFFF"/>
                </a:solidFill>
                <a:latin typeface="LetoSans Thin"/>
              </a:rPr>
              <a:t>Для НСПК: Пора разрабатывать стандарты для "агентских платежей" — пока мировые игроки делят ниши, у России есть шанс создать безопасный протокол для автономных финансовых операций в экосистеме "Мир" и СБП.</a:t>
            </a:r>
          </a:p>
        </p:txBody>
      </p:sp>
      <p:sp>
        <p:nvSpPr>
          <p:cNvPr id="7" name="Rounded Rectangle 6">
            <a:hlinkClick r:id="rId2"/>
          </p:cNvPr>
          <p:cNvSpPr/>
          <p:nvPr/>
        </p:nvSpPr>
        <p:spPr>
          <a:xfrm>
            <a:off x="10789920" y="2414016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" y="2633472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83464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2. Ledger защищает AI-транзакции железом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07238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Компания представила аппаратно-защищенный Agent Stack, позволяющий AI-ботам читать балансы, готовить свопы и формировать операции без доступа к ключам The Block.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48386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1C2330"/>
                </a:solidFill>
                <a:latin typeface="LetoSans Regular"/>
              </a:rPr>
              <a:t>Контекст: </a:t>
            </a:r>
            <a:r>
              <a:rPr sz="1000" b="0">
                <a:solidFill>
                  <a:srgbClr val="1C2330"/>
                </a:solidFill>
                <a:latin typeface="LetoSans Thin"/>
              </a:rPr>
              <a:t>Это вторая крупная инициатива после инвестиций Alpaca в $135 млн в инфраструктуру для токенизированных активов и AI-сервисов.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02920" y="3895344"/>
            <a:ext cx="11155680" cy="621792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l"/>
            <a:r>
              <a:rPr sz="1000" b="0">
                <a:solidFill>
                  <a:srgbClr val="FFFFFF"/>
                </a:solidFill>
                <a:latin typeface="LetoSans Thin"/>
              </a:rPr>
              <a:t>Для ЦБ: Аппаратная защита транзакций ИИ-агентов может стать стандартом для российских финансовых институтов, работающих с автономными системами.</a:t>
            </a:r>
          </a:p>
        </p:txBody>
      </p:sp>
      <p:sp>
        <p:nvSpPr>
          <p:cNvPr id="13" name="Rounded Rectangle 12">
            <a:hlinkClick r:id="rId3"/>
          </p:cNvPr>
          <p:cNvSpPr/>
          <p:nvPr/>
        </p:nvSpPr>
        <p:spPr>
          <a:xfrm>
            <a:off x="10789920" y="4562856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4782312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ПУЛЬС ПЕРИОДА: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5 событий, которые нельзя пропустить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3. Российские операторы внедряют ИИ в сетевую инфраструктуру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Т2 запустил AI-функционал для автоматической оптимизации мобильного интернета, а МТС улучшила покрытие на ЦКАД CNews.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3502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1C2330"/>
                </a:solidFill>
                <a:latin typeface="LetoSans Regular"/>
              </a:rPr>
              <a:t>Контекст: </a:t>
            </a:r>
            <a:r>
              <a:rPr sz="1000" b="0">
                <a:solidFill>
                  <a:srgbClr val="1C2330"/>
                </a:solidFill>
                <a:latin typeface="LetoSans Thin"/>
              </a:rPr>
              <a:t>Одновременно "Ростелеком" внедрил роботизированный сварочный комплекс на ВЛМЗ, показывая тренд на автоматизацию критической инфраструктуры.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746504"/>
            <a:ext cx="11155680" cy="621792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l"/>
            <a:r>
              <a:rPr sz="1000" b="0">
                <a:solidFill>
                  <a:srgbClr val="FFFFFF"/>
                </a:solidFill>
                <a:latin typeface="LetoSans Thin"/>
              </a:rPr>
              <a:t>Для СБП: Стабильный интернет в точках продаж напрямую влияет на успешность транзакций — AI-оптимизация сетей снижает риски сбоев при оплате.</a:t>
            </a:r>
          </a:p>
        </p:txBody>
      </p:sp>
      <p:sp>
        <p:nvSpPr>
          <p:cNvPr id="7" name="Rounded Rectangle 6">
            <a:hlinkClick r:id="rId2"/>
          </p:cNvPr>
          <p:cNvSpPr/>
          <p:nvPr/>
        </p:nvSpPr>
        <p:spPr>
          <a:xfrm>
            <a:off x="10789920" y="2414016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" y="2633472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83464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4. Nvidia автоматизирует дообучение моделей с помощью ИИ-агента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07238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В эксперименте Nvidia точность модели Cosmos 3 Nano выросла с 54,41% до 93,35% менее чем за сутки благодаря автономному агенту Codex ForkLog.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483864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1C2330"/>
                </a:solidFill>
                <a:latin typeface="LetoSans Regular"/>
              </a:rPr>
              <a:t>Контекст: </a:t>
            </a:r>
            <a:r>
              <a:rPr sz="1000" b="0">
                <a:solidFill>
                  <a:srgbClr val="1C2330"/>
                </a:solidFill>
                <a:latin typeface="LetoSans Thin"/>
              </a:rPr>
              <a:t>Тем временем Anthropic обвинила китайский Zhipu в краже технологий — борьба за AI-превосходство обостряется.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02920" y="3712464"/>
            <a:ext cx="11155680" cy="621792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l"/>
            <a:r>
              <a:rPr sz="1000" b="0">
                <a:solidFill>
                  <a:srgbClr val="FFFFFF"/>
                </a:solidFill>
                <a:latin typeface="LetoSans Thin"/>
              </a:rPr>
              <a:t>Для разработчиков НСПК: Автоматизация дообучения моделей позволит быстрее адаптировать антифрод-системы к новым схемам мошенничества.</a:t>
            </a:r>
          </a:p>
        </p:txBody>
      </p:sp>
      <p:sp>
        <p:nvSpPr>
          <p:cNvPr id="13" name="Rounded Rectangle 12">
            <a:hlinkClick r:id="rId3"/>
          </p:cNvPr>
          <p:cNvSpPr/>
          <p:nvPr/>
        </p:nvSpPr>
        <p:spPr>
          <a:xfrm>
            <a:off x="10789920" y="4379976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4599432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ПУЛЬС ПЕРИОДА: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5 событий, которые нельзя пропустить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5. Инфраструктурные пробелы сдерживают экономику AI-агентов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Visa и Artemis констатируют: недостаток специализированной инфраструктуры мешает массовому внедрению автономных AI-агентов в коммерцию Cointelegraph.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51790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1C2330"/>
                </a:solidFill>
                <a:latin typeface="LetoSans Regular"/>
              </a:rPr>
              <a:t>Контекст: </a:t>
            </a:r>
            <a:r>
              <a:rPr sz="1000" b="0">
                <a:solidFill>
                  <a:srgbClr val="1C2330"/>
                </a:solidFill>
                <a:latin typeface="LetoSans Thin"/>
              </a:rPr>
              <a:t>При этом Tether инвестировала $20 млн в необанк Ualá, а MoonPay купила стартап Glide для развития депозитной инфраструктуры.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929384"/>
            <a:ext cx="11155680" cy="621792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l"/>
            <a:r>
              <a:rPr sz="1000" b="0">
                <a:solidFill>
                  <a:srgbClr val="FFFFFF"/>
                </a:solidFill>
                <a:latin typeface="LetoSans Thin"/>
              </a:rPr>
              <a:t>Для российской экосистемы: Инфраструктурный вакуум — это возможность для НСПК предложить мировой стандарт платежей для AI-агентов на базе "Мир" и СБП.</a:t>
            </a:r>
          </a:p>
        </p:txBody>
      </p:sp>
      <p:sp>
        <p:nvSpPr>
          <p:cNvPr id="7" name="Rounded Rectangle 6">
            <a:hlinkClick r:id="rId2"/>
          </p:cNvPr>
          <p:cNvSpPr/>
          <p:nvPr/>
        </p:nvSpPr>
        <p:spPr>
          <a:xfrm>
            <a:off x="10789920" y="2596896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" y="2816352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КОРОТКО: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ещё новости периода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11201400" cy="5394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Apache Camel vs Temporal: российские разработчики выбирают платформы для low-code решений Habr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2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Bloomberg: российские миллиардеры выводят средства на фоне 19-недельного падения Мосбиржи Frank Media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3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SberCIB пересмотрел прогноз по ключевой ставке ЦБ в сторону ужесточения РБК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4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VK продал RuStore — главный суверенный магазин приложений CNews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5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FATF призывает к усилению борьбы с отмыванием средств через стейблкоины Cointelegraph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6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"Новиком" выплатил рекордный объем кешбэка в 2026 году — на 22% больше, чем за весь прошлый год Банковское обозрение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7"/>
              </a:rPr>
              <a:t>  → источник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29768" y="365760"/>
            <a:ext cx="5669280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400" b="1">
                <a:solidFill>
                  <a:srgbClr val="1C2330"/>
                </a:solidFill>
                <a:latin typeface="LetoSans Bold"/>
              </a:rPr>
              <a:t>СПЯЩАЯ ИСТОРИЯ</a:t>
            </a:r>
          </a:p>
          <a:p>
            <a:pPr>
              <a:spcBef>
                <a:spcPts val="400"/>
              </a:spcBef>
            </a:pPr>
            <a:r>
              <a:rPr sz="1100" b="1">
                <a:solidFill>
                  <a:srgbClr val="1C2330"/>
                </a:solidFill>
                <a:latin typeface="LetoSans Bold"/>
              </a:rPr>
              <a:t>Та самая новость, которую почти никто не заметил, но которая может всё изменить.</a:t>
            </a:r>
          </a:p>
          <a:p>
            <a:pPr>
              <a:spcBef>
                <a:spcPts val="1000"/>
              </a:spcBef>
            </a:pPr>
            <a:r>
              <a:rPr sz="1400" b="1">
                <a:solidFill>
                  <a:srgbClr val="4E158E"/>
                </a:solidFill>
                <a:latin typeface="LetoSans Bold"/>
              </a:rPr>
              <a:t>Почему выгорают middle-инженеры в эпоху ИИ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9768" y="2011680"/>
            <a:ext cx="5669280" cy="4480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800"/>
              </a:spcAft>
            </a:pPr>
            <a:r>
              <a:rPr sz="1000" b="0">
                <a:solidFill>
                  <a:srgbClr val="1C2330"/>
                </a:solidFill>
                <a:latin typeface="LetoSans Thin"/>
              </a:rPr>
              <a:t>Пока все восхищаются тем, как AI-ассистенты ускоряют работу junior-разработчиков и облегчают жизнь senior-архитекторам, middle-инженеры оказались в кризисе идентичности. Как отмечается в переводной статье на Хабре, они теряют мотивацию, когда их рутинные задачи автоматизируются, а до сложных архитектурных решений они еще не доросли Habr.</a:t>
            </a:r>
          </a:p>
          <a:p>
            <a:pPr>
              <a:spcAft>
                <a:spcPts val="800"/>
              </a:spcAft>
            </a:pPr>
            <a:r>
              <a:rPr sz="1000" b="0">
                <a:solidFill>
                  <a:srgbClr val="1C2330"/>
                </a:solidFill>
                <a:latin typeface="LetoSans Thin"/>
              </a:rPr>
              <a:t>Эта история важнее, чем кажется: именно middle-инженеры составляют костяк любых IT-команд, включая те, что разрабатывают критическую платежную инфраструктуру. Если их продуктивность падает из-за демотивации, под угрозой оказывается надежность систем, обрабатывающих миллионы транзакций ежедневно.</a:t>
            </a:r>
          </a:p>
          <a:p>
            <a:pPr>
              <a:spcAft>
                <a:spcPts val="800"/>
              </a:spcAft>
            </a:pPr>
            <a:r>
              <a:rPr sz="1000" b="0">
                <a:solidFill>
                  <a:srgbClr val="1C2330"/>
                </a:solidFill>
                <a:latin typeface="LetoSans Thin"/>
              </a:rPr>
              <a:t>Для НСПК и банков-участников это сигнал: внедряя AI-инструменты в разработку платежных сервисов, нужно параллельно перестраивать карьерные треки и систему мотивации middle-специалистов. Иначе можно столкнуться с ситуацией, описанной в другом материале: "Сократили цикл разработки на 20% — и получили вдвое больше инцидентов".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355080" y="365760"/>
            <a:ext cx="5440680" cy="6126480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228600" rIns="228600" tIns="228600" bIns="18288"/>
          <a:lstStyle/>
          <a:p>
            <a:pPr algn="l"/>
            <a:r>
              <a:rPr sz="2000" b="1">
                <a:solidFill>
                  <a:srgbClr val="FFFFFF"/>
                </a:solidFill>
                <a:latin typeface="LetoSans Bold"/>
              </a:rPr>
              <a:t>ТЕРМИНЫ ВЫПУСКА: слова, чтобы говорить как профи</a:t>
            </a:r>
          </a:p>
          <a:p>
            <a:pPr algn="l">
              <a:spcBef>
                <a:spcPts val="1400"/>
              </a:spcBef>
            </a:pPr>
            <a:r>
              <a:rPr sz="1100" b="1">
                <a:solidFill>
                  <a:srgbClr val="FFFFFF"/>
                </a:solidFill>
                <a:latin typeface="LetoSans Bold"/>
              </a:rPr>
              <a:t>AI-агент </a:t>
            </a:r>
            <a:r>
              <a:rPr sz="1000" b="0">
                <a:solidFill>
                  <a:srgbClr val="FFFFFF"/>
                </a:solidFill>
                <a:latin typeface="LetoSans Thin"/>
              </a:rPr>
              <a:t>— автономная программа, способная выполнять задачи (включая финансовые операции) без постоянного контроля человека, следуя заранее заданным правилам.</a:t>
            </a:r>
          </a:p>
          <a:p>
            <a:pPr algn="l">
              <a:spcBef>
                <a:spcPts val="1400"/>
              </a:spcBef>
            </a:pPr>
            <a:r>
              <a:rPr sz="1100" b="1">
                <a:solidFill>
                  <a:srgbClr val="FFFFFF"/>
                </a:solidFill>
                <a:latin typeface="LetoSans Bold"/>
              </a:rPr>
              <a:t>Токенизированные активы </a:t>
            </a:r>
            <a:r>
              <a:rPr sz="1000" b="0">
                <a:solidFill>
                  <a:srgbClr val="FFFFFF"/>
                </a:solidFill>
                <a:latin typeface="LetoSans Thin"/>
              </a:rPr>
              <a:t>— цифровые representation реальных активов (акций, облигаций, недвижимости) на блокчейне, позволяющие торговать ими круглосуточно и с меньшими издержками.</a:t>
            </a:r>
          </a:p>
          <a:p>
            <a:pPr algn="l">
              <a:spcBef>
                <a:spcPts val="1400"/>
              </a:spcBef>
            </a:pPr>
            <a:r>
              <a:rPr sz="1100" b="1">
                <a:solidFill>
                  <a:srgbClr val="FFFFFF"/>
                </a:solidFill>
                <a:latin typeface="LetoSans Bold"/>
              </a:rPr>
              <a:t>Стейблкоин-микроплатежи </a:t>
            </a:r>
            <a:r>
              <a:rPr sz="1000" b="0">
                <a:solidFill>
                  <a:srgbClr val="FFFFFF"/>
                </a:solidFill>
                <a:latin typeface="LetoSans Thin"/>
              </a:rPr>
              <a:t>— использование стабильных криптовалют для маленьких транзакций, которые невыгодны для традиционных платежных систем из-за высоких комиссий.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ИДЕИ ВЫПУСКА: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что предлагает ДИ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1. Национальный AI-ассистент для малого бизнеса в эквайринге и СБП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Запустить AI-ассистента для МСП, который помогает принимать платежи, объясняет комиссии, формирует ссылки/QR, готовит краткие отчёты, подсказывает возвраты и отвечает на вопросы предпринимателя естественным языком. На фоне массового проникновения ИИ в корпоративные процессы и роста числа новых ИТ-компаний это может резко снизить порог входа в безналичные продажи. Для банков и НСПК это ещё и способ увеличить активность мерчантов в СБП и эквайринге без роста нагрузки на поддержку.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83664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6" name="Rounded Rectangle 5">
            <a:hlinkClick r:id="rId2"/>
          </p:cNvPr>
          <p:cNvSpPr/>
          <p:nvPr/>
        </p:nvSpPr>
        <p:spPr>
          <a:xfrm>
            <a:off x="10789920" y="2112264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331720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532888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2. ИИ2: AI-агенты для управления семейными финансами со смарт - распределением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770632"/>
            <a:ext cx="11201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Вдохновившись трендом на AI-агентов для финансов (новости 7, 50, 53) и возможностью предварительной привязки счета для соцвыплат в «СберБанк Онлайн» (новость 46), создать на базе Системы быстрых платежей (СБП) и госплатформ (Госуслуги) протокол для AI-агентов. Их задача — автоматически распределять поступающие на единый счет пенсии, субсидии и другие выплаты по заранее заданным правилам (например, часть на накопительный счет «Мир», часть на погашение микрокредита). Это повысит финансовую грамотность и контроль пользователей.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730752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1" name="Rounded Rectangle 10">
            <a:hlinkClick r:id="rId3"/>
          </p:cNvPr>
          <p:cNvSpPr/>
          <p:nvPr/>
        </p:nvSpPr>
        <p:spPr>
          <a:xfrm>
            <a:off x="10789920" y="3959352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4178808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4379976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3. ИИ5: Стандартизированная платформа для тестирования платежных AI-агентов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4617720"/>
            <a:ext cx="11201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Учитывая активное развитие инфраструктуры для AI-агентов в финансовой сфере (новости 1, 30, 98, 117) и риски некорректного выполнения ими инструкций (новость 50), НСПК совместно с ЦБ может создать «Песочницу» — стандартизированную тестовую среду. В ней разработчики банков и финтех-компаний смогут обучать и проверять своих AI-агентов на безопасное взаимодействие с API «Мир» и СБП перед запуском в реальную среду. Это обеспечит безопасность и совместимость.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5394960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6" name="Rounded Rectangle 15">
            <a:hlinkClick r:id="rId4"/>
          </p:cNvPr>
          <p:cNvSpPr/>
          <p:nvPr/>
        </p:nvSpPr>
        <p:spPr>
          <a:xfrm>
            <a:off x="10789920" y="5623560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4"/>
              </a:rPr>
              <a:t>Подробнее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" y="5843016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ИДЕИ ВЫПУСКА: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что предлагает ДИ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4. ИИ3: ИИ-верификация и противодействие мошенничеству в благотворительности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Используя тренд развития благотворительных цифровых платформ (новость 97) и анализ инфраструктурных пробелов для AI-агентов от Visa (новость 117), создать на базе НСПК/ЦБ ИИ-сервис верификации благотворительных сборов. Сервис будет анализировать транзакционные потоки, сопоставлять их с публичными целями сборов (через интеграцию с платформами) и выявлять аномалии, сигнализируя о потенциальном мошенничестве. Это повысит доверие к цифровым пожертвованиям, проводимым через СБП или карты «Мир».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83664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6" name="Rounded Rectangle 5">
            <a:hlinkClick r:id="rId2"/>
          </p:cNvPr>
          <p:cNvSpPr/>
          <p:nvPr/>
        </p:nvSpPr>
        <p:spPr>
          <a:xfrm>
            <a:off x="10789920" y="2112264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331720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532888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5. ИИ1: Анализ качества связи и оптимизация кассового окружения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770632"/>
            <a:ext cx="11201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На основе AI-моделей для мобильных сетей от Т2 (новость 2) и примера МТС, расширившей покрытие на ключевых магистралях (новость 5), создать сервис для торгово-сервисных предприятий. Этот сервис будет анализировать стабильность и скорость мобильного интернета в точке продаж, предсказывать сбои и рекомендовать оптимальную конфигурацию платежных терминалов (например, выбор SIM-оператора) для минимизации отказов при оплате. Актуально для повышения успешности транзакций СБП и по картам «Мир».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547872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1" name="Rounded Rectangle 10">
            <a:hlinkClick r:id="rId3"/>
          </p:cNvPr>
          <p:cNvSpPr/>
          <p:nvPr/>
        </p:nvSpPr>
        <p:spPr>
          <a:xfrm>
            <a:off x="10789920" y="3776472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3995928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4197096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6. AI-агент для антифрода и разборов блокировок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4434840"/>
            <a:ext cx="11201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Сделать для банков и НСПК единый AI-агент, который в реальном времени объясняет причину блокировки, собирает контекст по операции и предлагает следующий безопасный шаг: разблокировать, запросить документы, ограничить лимиты или перевести кейс на ручную проверку. Это актуально на фоне роста антифрод-ограничений и споров о правилах блокировок: клиентам и банкам нужен более прозрачный и быстрый процесс. Параллельно можно обучать модель на типовых паттернах мошенничества и false positive, чтобы снижать нагрузку на операционные команды.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5394960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6" name="Rounded Rectangle 15">
            <a:hlinkClick r:id="rId4"/>
          </p:cNvPr>
          <p:cNvSpPr/>
          <p:nvPr/>
        </p:nvSpPr>
        <p:spPr>
          <a:xfrm>
            <a:off x="10789920" y="5623560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4"/>
              </a:rPr>
              <a:t>Подробнее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" y="5843016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