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3" TargetMode="External"/><Relationship Id="rId3" Type="http://schemas.openxmlformats.org/officeDocument/2006/relationships/hyperlink" Target="https://di-smart-digest.di-rnd.ru/ideas/4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5" TargetMode="External"/><Relationship Id="rId3" Type="http://schemas.openxmlformats.org/officeDocument/2006/relationships/hyperlink" Target="https://di-smart-digest.di-rnd.ru/ideas/6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7" TargetMode="External"/><Relationship Id="rId3" Type="http://schemas.openxmlformats.org/officeDocument/2006/relationships/hyperlink" Target="https://di-smart-digest.di-rnd.ru/ideas/8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9" TargetMode="External"/><Relationship Id="rId3" Type="http://schemas.openxmlformats.org/officeDocument/2006/relationships/hyperlink" Target="https://di-smart-digest.di-rnd.ru/ideas/10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frankmedia.ru/292704" TargetMode="External"/><Relationship Id="rId3" Type="http://schemas.openxmlformats.org/officeDocument/2006/relationships/hyperlink" Target="https://www.coindesk.com/business/2026/07/16/ai-payments-have-a-new-open-standards-body-its-aim-is-to-reinvent-the-internet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bosfera.ru/press-release/v-sberbank-onlayn-mozhno-zaranee-privyazat-schet-za-socvyplat" TargetMode="External"/><Relationship Id="rId3" Type="http://schemas.openxmlformats.org/officeDocument/2006/relationships/hyperlink" Target="https://bosfera.ru/press-release/novikom-vyplatil-rekordnyy-obem-keshbeka-v-2026-godu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theblock.co/post/408604/tether-invests-20-million-in-uala-as-the-fintech-firm-reaches-3-2-billion-valuation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cnews.ru/news/line/2026-07-16_yandeks_podtverdil_bezopasnost" TargetMode="External"/><Relationship Id="rId3" Type="http://schemas.openxmlformats.org/officeDocument/2006/relationships/hyperlink" Target="https://www.cnews.ru/news/top/2026-07-15_rostelekom_zadumal_platezhnuyu" TargetMode="External"/><Relationship Id="rId4" Type="http://schemas.openxmlformats.org/officeDocument/2006/relationships/hyperlink" Target="https://www.rbc.ru/quote/16/07/2026/6a58c5ec9a7947113b248055" TargetMode="External"/><Relationship Id="rId5" Type="http://schemas.openxmlformats.org/officeDocument/2006/relationships/hyperlink" Target="https://www.rbc.ru/quote/16/07/2026/6a58d2399a794791e7bc1ebf" TargetMode="External"/><Relationship Id="rId6" Type="http://schemas.openxmlformats.org/officeDocument/2006/relationships/hyperlink" Target="https://www.rbc.ru/economics/15/07/2026/6a576e169a79474978323269" TargetMode="External"/><Relationship Id="rId7" Type="http://schemas.openxmlformats.org/officeDocument/2006/relationships/hyperlink" Target="https://www.rbc.ru/radio/16/07/2026/6a58e3a99a794791e7bc1f04" TargetMode="External"/><Relationship Id="rId8" Type="http://schemas.openxmlformats.org/officeDocument/2006/relationships/hyperlink" Target="https://bosfera.ru/press-release/v-prilozhenii-sberkids-teper-mozhno-oplatit-mobilnuyu-svyaz" TargetMode="External"/><Relationship Id="rId9" Type="http://schemas.openxmlformats.org/officeDocument/2006/relationships/hyperlink" Target="https://bosfera.ru/press-release/karty-unionpay-ot-rshb-stalo-vozmozhno-privyazat-k-koshelku-wechat-pay" TargetMode="External"/><Relationship Id="rId10" Type="http://schemas.openxmlformats.org/officeDocument/2006/relationships/hyperlink" Target="https://www.cnews.ru/news/top/2026-07-16_v_rossii_rezko_vyroslo_chislo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cnews.ru/news/top/2026-07-16_fsb_sozdast_reestr_brauzerov" TargetMode="External"/><Relationship Id="rId3" Type="http://schemas.openxmlformats.org/officeDocument/2006/relationships/hyperlink" Target="https://www.cnews.ru/news/line/2026-07-16_ii_uprostit_rabotu_s_klientami" TargetMode="External"/><Relationship Id="rId4" Type="http://schemas.openxmlformats.org/officeDocument/2006/relationships/hyperlink" Target="https://forklog.com/news/ai/anthropic-obvinila-kitajskij-ii-proekt-v-krazhe-tehnologij" TargetMode="External"/><Relationship Id="rId5" Type="http://schemas.openxmlformats.org/officeDocument/2006/relationships/hyperlink" Target="https://forklog.com/news/ai/nvidia-avtomatizirovala-doobuchenie-cosmos-3-s-pomoshhyu-ii-agenta" TargetMode="External"/><Relationship Id="rId6" Type="http://schemas.openxmlformats.org/officeDocument/2006/relationships/hyperlink" Target="https://www.coindesk.com/tech/2026/07/15/ledger-wants-ai-agents-to-manage-crypto-without-holding-your-keys" TargetMode="External"/><Relationship Id="rId7" Type="http://schemas.openxmlformats.org/officeDocument/2006/relationships/hyperlink" Target="https://www.coindesk.com/business/2026/07/16/u-s-adds-four-iran-central-bank-crypto-wallets-to-sanctions-tether-freezes-usd131-million-of-contents" TargetMode="External"/><Relationship Id="rId8" Type="http://schemas.openxmlformats.org/officeDocument/2006/relationships/hyperlink" Target="https://www.coindesk.com/markets/2026/07/16/ether-outruns-bitcoin-as-etf-money-returns-almost-all-of-from-blackrock-s-fund" TargetMode="External"/><Relationship Id="rId9" Type="http://schemas.openxmlformats.org/officeDocument/2006/relationships/hyperlink" Target="https://cointelegraph.com/news/crypto-cool-q2-prediction-markets-hit-records-coingecko?utm_source=rss_feed&amp;utm_medium=rss&amp;utm_campaign=rss_partner_inbound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1" TargetMode="External"/><Relationship Id="rId3" Type="http://schemas.openxmlformats.org/officeDocument/2006/relationships/hyperlink" Target="https://di-smart-digest.di-rnd.ru/ideas/2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19456"/>
            <a:ext cx="1036289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0">
                <a:solidFill>
                  <a:srgbClr val="FFFFFF"/>
                </a:solidFill>
                <a:latin typeface="LetoSans Regular"/>
              </a:rPr>
              <a:t>Платёжные технологии   ·   Финтех   ·   ИИ   ·   Тренды   ·   Идеи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777240"/>
            <a:ext cx="10545775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LetoSans Bold"/>
              </a:rPr>
              <a:t>Дайджест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404207" y="2240280"/>
            <a:ext cx="3383280" cy="457200"/>
          </a:xfrm>
          <a:prstGeom prst="roundRect">
            <a:avLst/>
          </a:prstGeom>
          <a:solidFill>
            <a:srgbClr val="4E158E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ctr"/>
            <a:r>
              <a:rPr sz="1800" b="0">
                <a:solidFill>
                  <a:srgbClr val="FFFFFF"/>
                </a:solidFill>
                <a:latin typeface="LetoSans Regular"/>
              </a:rPr>
              <a:t>Выпуск №2, 16.07.2026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063240"/>
            <a:ext cx="10545775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  <a:latin typeface="LetoSans Bold"/>
              </a:rPr>
              <a:t>ИИ, ТОКЕНЫ И БЛОКИРОВКИ: КАК ПЛАТЁЖНЫЙ МИР УХОДИТ ОТ «ЖМИ И МОЛИСЬ» К «ПОКАЖИ МНЕ ПРАВИЛА»</a:t>
            </a:r>
          </a:p>
        </p:txBody>
      </p:sp>
      <p:sp>
        <p:nvSpPr>
          <p:cNvPr id="6" name="Rectangle 5"/>
          <p:cNvSpPr/>
          <p:nvPr/>
        </p:nvSpPr>
        <p:spPr>
          <a:xfrm>
            <a:off x="704088" y="5440680"/>
            <a:ext cx="1524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5440680"/>
            <a:ext cx="3200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LetoSans Regular"/>
              </a:rPr>
              <a:t>Рост антифрод-ограничений сделал прозрачность платёжных блокировок новой болью рынка</a:t>
            </a:r>
          </a:p>
        </p:txBody>
      </p:sp>
      <p:sp>
        <p:nvSpPr>
          <p:cNvPr id="8" name="Rectangle 7"/>
          <p:cNvSpPr/>
          <p:nvPr/>
        </p:nvSpPr>
        <p:spPr>
          <a:xfrm>
            <a:off x="4306824" y="5440680"/>
            <a:ext cx="1524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471416" y="5440680"/>
            <a:ext cx="3200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LetoSans Regular"/>
              </a:rPr>
              <a:t>Платёжный рынок готовится к эпохе агентских транзакций и токенизированных рельсов</a:t>
            </a:r>
          </a:p>
        </p:txBody>
      </p:sp>
      <p:sp>
        <p:nvSpPr>
          <p:cNvPr id="10" name="Rectangle 9"/>
          <p:cNvSpPr/>
          <p:nvPr/>
        </p:nvSpPr>
        <p:spPr>
          <a:xfrm>
            <a:off x="7909560" y="5440680"/>
            <a:ext cx="1524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074152" y="5440680"/>
            <a:ext cx="3200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LetoSans Regular"/>
              </a:rPr>
              <a:t>Социальные выплаты и банковские приложения превращаются в один маршрут — от назначения до зачисления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3. Суперапп для социальных выплат и жизненных событий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Идея строится вокруг сценария «соцвыплата по умолчанию»: человек заранее выбирает счёт или кошелёк для пособий, пенсий и адресной поддержки, получает уведомление о назначении выплаты, подсказки по документам и, при необходимости, запрос на подтверждение перечисления. В идеале это становится не просто функцией, а социальным сервисом внутри банковского приложения или СБП. Сейчас эта идея получает хороший ветер в спину: уже появилась возможность заранее привязать счёт для соцвыплат, а Минэкономразвития развивает цифровые платформы благотворительности. То есть логика «деньги идут по жизненному сценарию, а не по бухгалтерской случайности» уже…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4942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47802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69748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89864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4. Национальный AI-ассистент для малого бизнеса в эквайринге и СБП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136391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Здесь речь о встроенном помощнике для МСП, который на обычном языке объясняет комиссии, формирует ссылки и QR-коды, помогает принимать платежи, готовит короткие отчёты, инициирует возвраты и отвечает на типовые вопросы по операциям. По сути — «цифровой помощник мерчанта», который снимает часть нагрузки с поддержки и уменьшает порог входа в безналичные продажи. Идея особенно созвучна текущему периоду, потому что ИИ уже массово внедряется в корпоративные процессы, а число новых ИТ-компаний в России растёт. Значит, рынок готов воспринимать ИИ не как игрушку, а как обычный рабочий инструмент — особенно там, где малому бизнесу нужна простота, а…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27939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450799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472744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5. Платёжный контур для AI-агентов и автономных закупок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Суть решения — отдельный режим исполнения платежей для программ. Агент не просто формирует желание оплатить, а действует в рамках лимитов, категорий расходов, уровней подтверждения и журналирования. Процесс делится на две фазы: «подготовить платёж» и «отправить на подпись». Это уже не футурология: Ledger строит защиту от rogue AI transactions, CoinDesk пишет об open standards body для AI-платежей, а enterprise-рынок быстро переходит от чатботов к агентам. Вопрос теперь не в том, появятся ли автономные закупки, а в том, кто первым даст им безопасную рельсу. Для НСПК, ЦБ и СБП это шанс задать стандарт «агентских платежей» раньше, чем его…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4942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47802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69748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89864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6. Механизм мгновенных выплат кешбэка и программ лояльности в СБП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136391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Идея проста и очень сильна: кешбэк, бонусы и скидки начисляются сразу после операции в СБП или по карте «Мир», а не спустя недели и отчёты. Пользователь видит выгоду мгновенно, а банк и ритейл получают более живую экономику удержания и повторных покупок. Сейчас она особенно своевременна, потому что банки уже соревнуются в масштабах кешбэка. История НОВИКОМа показывает, что лояльность стала заметным финансовым потоком, а не рекламным приложением. Если это перевести в инфраструктуру, можно создать общую платформу лояльности для банков, ритейла и государства. Для НСПК это почти идеальная прикладная задача: поддержать быстрые вознаграждения…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27939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450799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472744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7. Цифровая платформа благотворительности и P2P-сборов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Решение — надстройка над СБП, которая объединяет верификацию фондов и благополучателей, прозрачную цель сбора, мгновенные пожертвования, регулярные подписки и отчётность о расходовании средств. Это превращает благотворительность из разрозненных ссылок и картинок в нормальный финансовый сценарий. Идея хорошо ложится на новости о развитии благотворительности через цифровые платформы и на общий рост коллективных форм финансирования — от краудинвестирования до новых механизмов объединения денег. Пользователи уже привыкли к удобству финтеха; теперь они хотят такой же удобный и прозрачный формат для добрых дел. Для НСПК и банков это не только…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4942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47802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69748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89864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8. Лёгкий офлайн-резерв платежей для регионов и северного завоза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136391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Суть решения — устойчивый low-connectivity режим платежей для отдалённых территорий, северного завоза, АЗС, логистики и объектов жизнеобеспечения. Платёж проходит с ограничением риска без постоянного доступа к сети, а потом синхронизируется через СБП. Актуальность здесь почти буквальная: в новостях одновременно звучат перебои с бензином, вопросы снабжения регионов и северный завоз. Значит, критическая инфраструктура должна жить не только в идеальном датацентре, но и там, где связь капризна, а время на отказ минимально. Для НСПК это возможность создать системный резервный контур для критических сценариев. Первый шаг — пилот на АЗС и логистике…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27939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450799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472744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9. Платформа для межбанковского документооборота и доказательства платежа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Это единый сервис, который автоматически собирает и стандартизирует артефакты по операции: чек, согласие клиента, статус авторизации, списание и зачисление, маршрутизацию, подтверждение доставки товара или услуги, цепочку технических событий. По сути — унифицированный слой доказательства платежа. Идея особенно важна на фоне роста fraud-рисков, shadow IT и болезненной необходимости стандартизировать процессы. Чем больше в инфраструктуре автоматизации и ИИ, тем сильнее ценится способность быстро восстановить цепочку «кто, что, когда и почему сделал». Для НСПК, ЦБ и банков это снижает стоимость споров, возвратов и комплаенса. Начать можно с…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4942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47802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69748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89864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10. Платёжный SDK для супераппов и встроенных сервисов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136391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Смысл в лёгком SDK, который позволяет любому российскому приложению — от корпоративного мессенджера до доставки, обучения или ТВ-интерфейса — быстро встроить платежи, переводы и выплаты через инфраструктуру НСПК и СБП. Это независимый от зарубежных сторах и внешних платформ платёжный слой. Идея особенно актуальна сейчас, когда из глобальных магазинов приложений исчезают популярные российские продукты, а экосистемы всё плотнее встраивают сервисы внутрь своих приложений. Чем больше мир дробится на платформенные острова, тем ценнее универсальный, но локально контролируемый SDK. Для НСПК и ЦБ это инструмент технологического суверенитета и…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27939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450799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472744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93192" y="32004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FFFFFF"/>
                </a:solidFill>
                <a:latin typeface="LetoSans Bold"/>
              </a:rPr>
              <a:t>ТРЕНДВОТЧИНГ:</a:t>
            </a:r>
            <a:r>
              <a:rPr sz="2800" b="1">
                <a:solidFill>
                  <a:srgbClr val="FFFFFF"/>
                </a:solidFill>
                <a:latin typeface="LetoSans Bold"/>
              </a:rPr>
              <a:t> прогноз от ДИ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9768" y="96012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FFFFF"/>
                </a:solidFill>
                <a:latin typeface="LetoSans Thin"/>
              </a:rPr>
              <a:t>Куда всё движется в ближайшие 1–2 года</a:t>
            </a:r>
          </a:p>
        </p:txBody>
      </p:sp>
      <p:sp>
        <p:nvSpPr>
          <p:cNvPr id="5" name="Oval 4"/>
          <p:cNvSpPr/>
          <p:nvPr/>
        </p:nvSpPr>
        <p:spPr>
          <a:xfrm>
            <a:off x="502920" y="1691640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764792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Платёж становится разговором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" y="2093976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сервисы начнут объяснять блокировки, комиссии, статусы и следующие шаги на человеческом языке, а не только кидать код ошибки.</a:t>
            </a:r>
          </a:p>
        </p:txBody>
      </p:sp>
      <p:sp>
        <p:nvSpPr>
          <p:cNvPr id="8" name="Oval 7"/>
          <p:cNvSpPr/>
          <p:nvPr/>
        </p:nvSpPr>
        <p:spPr>
          <a:xfrm>
            <a:off x="502920" y="3264408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3337560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Агентские платежи выйдут из лабораторий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3666744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появятся отдельные режимы для AI-агентов: лимиты, подтверждения, журналирование и безопасный откат.</a:t>
            </a:r>
          </a:p>
        </p:txBody>
      </p:sp>
      <p:sp>
        <p:nvSpPr>
          <p:cNvPr id="11" name="Oval 10"/>
          <p:cNvSpPr/>
          <p:nvPr/>
        </p:nvSpPr>
        <p:spPr>
          <a:xfrm>
            <a:off x="502920" y="4837176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4910328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Токенизация станет новой нормой инфраструктуры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5239512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отделение токена, кошелька, устройства и мандата станет базовой архитектурой для платежей и встроенных сервисов.</a:t>
            </a:r>
          </a:p>
        </p:txBody>
      </p:sp>
      <p:sp>
        <p:nvSpPr>
          <p:cNvPr id="14" name="Oval 13"/>
          <p:cNvSpPr/>
          <p:nvPr/>
        </p:nvSpPr>
        <p:spPr>
          <a:xfrm>
            <a:off x="6263640" y="1691640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12279" y="1764792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Лояльность переедет на рельсы оплаты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12279" y="2093976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кешбэк и бонусы будут начисляться мгновенно, прямо в момент транзакции, а не после «закрытия месяца».</a:t>
            </a:r>
          </a:p>
        </p:txBody>
      </p:sp>
      <p:sp>
        <p:nvSpPr>
          <p:cNvPr id="17" name="Oval 16"/>
          <p:cNvSpPr/>
          <p:nvPr/>
        </p:nvSpPr>
        <p:spPr>
          <a:xfrm>
            <a:off x="6263640" y="3264408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12279" y="3337560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Государственные выплаты станут проактивными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12279" y="3666744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соцвыплаты, пособия и адресная поддержка будут приходить по заранее выбранному маршруту с подсказками и уведомлениями.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468880"/>
            <a:ext cx="10545775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LetoSans Bold"/>
              </a:rPr>
              <a:t>Спасибо за внимание</a:t>
            </a:r>
          </a:p>
          <a:p>
            <a:pPr algn="ctr">
              <a:spcBef>
                <a:spcPts val="1800"/>
              </a:spcBef>
            </a:pPr>
            <a:r>
              <a:rPr sz="1200" b="0">
                <a:solidFill>
                  <a:srgbClr val="C9B6E4"/>
                </a:solidFill>
                <a:latin typeface="LetoSans Regular"/>
              </a:rPr>
              <a:t>Дайджест подготовлен DI Researcher · 16.07.2026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310896"/>
            <a:ext cx="10058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400" b="1">
                <a:solidFill>
                  <a:srgbClr val="FFFFFF"/>
                </a:solidFill>
                <a:latin typeface="LetoSans Bold"/>
              </a:rPr>
              <a:t>В этом выпуске: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912" y="1481328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5880" y="1609344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Пульс периода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78440" y="1609344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3</a:t>
            </a:r>
          </a:p>
        </p:txBody>
      </p:sp>
      <p:sp>
        <p:nvSpPr>
          <p:cNvPr id="6" name="Rectangle 5"/>
          <p:cNvSpPr/>
          <p:nvPr/>
        </p:nvSpPr>
        <p:spPr>
          <a:xfrm>
            <a:off x="512064" y="2139696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38912" y="2231136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25880" y="2359152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Коротко: ещё новости периода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78440" y="2359152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6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064" y="2889503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38912" y="2980944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25880" y="3108960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Спящая история и термины выпуска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78440" y="3108960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2064" y="3639312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8912" y="3730752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25880" y="3858768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Идеи выпуска: что предлагает ДИ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378440" y="3858768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9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12064" y="4389120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38912" y="4480560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25880" y="4608576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Трендвотчинг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378440" y="4608576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14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2064" y="5138928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ПУЛЬС ПЕРИОДА: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5 событий, которые нельзя пропустить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1. Рост антифрод-ограничений сделал прозрачность платёжных блокировок новой болью рынка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В центре внимания снова оказались правила блокировок и антифрод-практики. Банки просят смягчить последствия блокировок по антифроду, а регуляторная повестка вокруг этих мер расширяется. На этом фоне особенно громко звучит запрос не просто «останавливать подозрительное», а объяснять пользователю, что именно произошло и что…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00784"/>
            <a:ext cx="11201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НСФР просит разрешить клиентам из черных списков ЦБ гасить кредиты и платить алименты; 58% организаций не могут уверенно установить, какие уязвимости реально используют злоумышленники; Минцифры обсуждает запрет на продажу предоплаченных сим-карт в третьем пакете антифрод-мер.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295144"/>
            <a:ext cx="11155680" cy="62179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Это прямой сигнал для НСПК и банков: антифрод больше не может быть «чёрным ящиком». Нужен единый слой объяснения и маршрутизации кейсов — иначе борьба с мошенниками будет выглядеть как борьба с собственными клиентами.</a:t>
            </a:r>
          </a:p>
        </p:txBody>
      </p:sp>
      <p:sp>
        <p:nvSpPr>
          <p:cNvPr id="7" name="Rounded Rectangle 6">
            <a:hlinkClick r:id="rId2"/>
          </p:cNvPr>
          <p:cNvSpPr/>
          <p:nvPr/>
        </p:nvSpPr>
        <p:spPr>
          <a:xfrm>
            <a:off x="10789920" y="296265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318211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33832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2. Платёжный рынок готовится к эпохе агентских транзакций и токенизированных рельсов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621024"/>
            <a:ext cx="11201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Мировые игроки уже строят инфраструктуру не под человека, а под программного помощника. Ledger показывает Agent Stack для безопасных операций AI-агентов, CoinDesk пишет об открытом финансовом стандарте именно для ботов, а Alpaca поднимает $135 млн под tokenized, agent-first infrastructure. Параллельно идут истории про…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21538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Ledger отдельно подчеркивает защиту от rogue AI transactions; crypto- и TradFi-компании сходятся на ончейн-инфраструктуре; рынок уже обсуждает не просто «кошелёк», а мандат, лимит и подпись как независимые сущности.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2920" y="4626864"/>
            <a:ext cx="11155680" cy="62179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Для НСПК и крупных банков это не модная игрушка, а архитектурная развилка: либо мы заранее делим платёж на «подготовить» и «подписать», либо потом будем латать чужие агентские сценарии через костыли.</a:t>
            </a:r>
          </a:p>
        </p:txBody>
      </p:sp>
      <p:sp>
        <p:nvSpPr>
          <p:cNvPr id="13" name="Rounded Rectangle 12">
            <a:hlinkClick r:id="rId3"/>
          </p:cNvPr>
          <p:cNvSpPr/>
          <p:nvPr/>
        </p:nvSpPr>
        <p:spPr>
          <a:xfrm>
            <a:off x="10789920" y="529437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551383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ПУЛЬС ПЕРИОДА: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5 событий, которые нельзя пропустить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3. Социальные выплаты и банковские приложения превращаются в один маршрут — от назначения до зачисления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Сбер дал клиентам возможность заранее привязать счёт для соцвыплат через «СберБанк Онлайн» и «Госуслуги». Это маленькая новость по форме, но большая по смыслу: платёжная инфраструктура начинает встраиваться в жизненные события, а не просто в транзакции. Источник: Банковское обозрение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0078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функция работает для государственных пособий и пенсий; в whitepaper уже сформулирован сценарий «соцвыплата по умолчанию» как единый путь от выбора счёта до автоматической маршрутизации выплаты.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112264"/>
            <a:ext cx="11155680" cy="62179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Это идеальный кейс для СБП: если деньги приходят не «куда получится», а туда, где их ждут, выигрывают все — человек, банк и государство. Следующий шаг — не просто привязка счёта, а полноценный суперапп жизненных ситуаций.</a:t>
            </a:r>
          </a:p>
        </p:txBody>
      </p:sp>
      <p:sp>
        <p:nvSpPr>
          <p:cNvPr id="7" name="Rounded Rectangle 6">
            <a:hlinkClick r:id="rId2"/>
          </p:cNvPr>
          <p:cNvSpPr/>
          <p:nvPr/>
        </p:nvSpPr>
        <p:spPr>
          <a:xfrm>
            <a:off x="10789920" y="277977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299923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320040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4. Кешбэк, лояльность и выплаты становятся мгновенными — и банки соревнуются уже не за ставку, а за мгновение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438144"/>
            <a:ext cx="11201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НОВИКОМ сообщил о рекордном объёме кешбэка в 2026 году: показатель первого полугодия уже на 22% превысил совокупный объём выплаты за весь прошлый год. Это яркий маркер того, что вознаграждение клиенту — не декоративная надстройка, а серьёзный драйвер оборота и удержания. Источник: Банковское обозрение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03250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речь о росте суммы вознаграждения и числа пользователей; на рынке уже обсуждается модель cashback-through-rails — начисление бонусов и кешбэка прямо в момент оплаты в СБП или по карте «Мир».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2920" y="4443984"/>
            <a:ext cx="11155680" cy="62179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Для НСПК это шанс превратить лояльность в инфраструктуру, а не в маркетинговый спецэффект. Побеждать будет тот, кто умеет дать выгоду сразу, а не «в следующем отчётном периоде».</a:t>
            </a:r>
          </a:p>
        </p:txBody>
      </p:sp>
      <p:sp>
        <p:nvSpPr>
          <p:cNvPr id="13" name="Rounded Rectangle 12">
            <a:hlinkClick r:id="rId3"/>
          </p:cNvPr>
          <p:cNvSpPr/>
          <p:nvPr/>
        </p:nvSpPr>
        <p:spPr>
          <a:xfrm>
            <a:off x="10789920" y="511149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533095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ПУЛЬС ПЕРИОДА: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5 событий, которые нельзя пропустить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5. Банки и финтех ищут новые территории: от крипто-необанков до платежей в закрытых экосистемах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Tether инвестировала $20 млн в аргентинский необанк Ualá в рамках раунда на $197 млн и оценкой в $3,2 млрд; Revolut получил предварительное разрешение на криптоуслуги в ОАЭ; MoonPay купила Glide для усиления криптодепозитов. Это уже не «крипта против банков», а скучновато-прагматичный захват платёжного слоя со стороны новых…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0078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Ualá обслуживает более 11 млн клиентов в Аргентине, Мексике и Колумбии; рынок явно переходит от «хранения активов» к платежам, депозитам и агентским операциям; вокруг Ledger и open standards body формируется новая логика доверия.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112264"/>
            <a:ext cx="11155680" cy="62179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Это важный сигнал и для российского рынка: платёжная экосистема больше не ограничивается карточкой и банком. Конкуренция идёт за слой, где пользователь хранит, подтверждает и делегирует действие.</a:t>
            </a:r>
          </a:p>
        </p:txBody>
      </p:sp>
      <p:sp>
        <p:nvSpPr>
          <p:cNvPr id="7" name="Rounded Rectangle 6">
            <a:hlinkClick r:id="rId2"/>
          </p:cNvPr>
          <p:cNvSpPr/>
          <p:nvPr/>
        </p:nvSpPr>
        <p:spPr>
          <a:xfrm>
            <a:off x="10789920" y="277977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299923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КОРОТКО: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ещё новости периода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11201400" cy="5394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Яндекс подтвердил безопасность всех генеративных моделей семейства Alice AI — международный сертификат ISO/IEC 42001 для всех моделей семейства выглядит как серьёзный шаг к индустриализации ИИ в больших экосистемах.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2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«Ростелеком» задумал платёжную платформу для российских банков — на рынок платёжных технологий идёт ещё один тяжеловес; отдельно любопытна заявленная поддержка Apple Pay и Google Pay в замысле.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3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SberCIB пересмотрел прогноз по ключевой ставке ЦБ — ожидания по снижению ставки стали осторожнее, а это значит, что банкам придётся дольше жить в режиме дорогого денег и дорогого риска.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4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«ВИМ Инвестиции» ждут ставку 13,5% и рост рынка акций к концу года — рынок всё ещё надеется на разрядку, но сценарии заметно расходятся.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5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Новак призвал компании соблюдать обязательства по северному завозу — топливо и логистика снова напоминают, что критическая инфраструктура любит не лозунги, а дисциплину поставок.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6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Нефть есть, бензина не хватает: что происходит с топливом в России — кризис в рознице и переработке наглядно показывает, как легко сбой в инфраструктуре превращается в дефицит у кассы.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7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В «СберКидс» теперь можно оплатить мобильную связь — детский сценарий платежей становится всё более прикладным: от карманных денег к реальным услугам.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8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Карты UnionPay от РСХБ стало возможно привязать к WeChat Pay — если подтверждение стабильно, это ещё один мост между российскими картами и азиатскими платёжными экосистемами.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9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В России взрывной рост числа ИТ-компаний — почти 37 тыс. новых компаний и ИП за полугодие: рынок дробится, упрощается и, похоже, всё активнее живёт в ИИ-логике.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10"/>
              </a:rPr>
              <a:t>  → источник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КОРОТКО: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ещё новости периода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11201400" cy="5394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ФСБ создаст реестр браузеров, обязанных устанавливать российские сертификаты безопасности — ещё один шаг к суверенной инфраструктуре доверия в вебе.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2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МТС запустила ИИ-функцию для малого бизнеса Татарстана — аудио, саммари и расшифровка в одном сервисе: ИИ всё глубже уходит в прикладные операции.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3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Anthropic обвинила китайский ИИ-проект в краже технологий — конкуренция в ИИ всё меньше похожа на научный спор и всё больше на промышленную войну за данные и поведение моделей.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4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Nvidia автоматизировала дообучение Cosmos 3 с помощью ИИ-агента — агент уже умеет не только писать код, но и ускорять обучение других моделей.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5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Ledger wants AI agents to manage crypto without holding your keys — безопасность и агентность теперь пытаются ужиться в одном продукте.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6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U.S. adds four Iran central bank crypto wallets to sanctions — санкционная инфраструктура всё активнее работает не только по банкам, но и по кошелькам.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7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Ether outruns bitcoin as ETF money returns — рынок снова двигается волнами капитала, а не идеологий.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8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Prediction markets defy crypto downturn with record Q2 volume — спрос на вероятностные рынки растёт даже тогда, когда весь остальной крипторынок хандрит.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9"/>
              </a:rPr>
              <a:t>  → источник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29768" y="365760"/>
            <a:ext cx="5669280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400" b="1">
                <a:solidFill>
                  <a:srgbClr val="1C2330"/>
                </a:solidFill>
                <a:latin typeface="LetoSans Bold"/>
              </a:rPr>
              <a:t>СПЯЩАЯ ИСТОРИЯ</a:t>
            </a:r>
          </a:p>
          <a:p>
            <a:pPr>
              <a:spcBef>
                <a:spcPts val="400"/>
              </a:spcBef>
            </a:pPr>
            <a:r>
              <a:rPr sz="1100" b="1">
                <a:solidFill>
                  <a:srgbClr val="1C2330"/>
                </a:solidFill>
                <a:latin typeface="LetoSans Bold"/>
              </a:rPr>
              <a:t>Та самая новость, которую почти никто не заметил, но которая может всё изменить.</a:t>
            </a:r>
          </a:p>
          <a:p>
            <a:pPr>
              <a:spcBef>
                <a:spcPts val="1000"/>
              </a:spcBef>
            </a:pPr>
            <a:r>
              <a:rPr sz="1400" b="1">
                <a:solidFill>
                  <a:srgbClr val="4E158E"/>
                </a:solidFill>
                <a:latin typeface="LetoSans Bold"/>
              </a:rPr>
              <a:t>«Ростелеком» задумал платёжную платформу для российских банков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9768" y="2011680"/>
            <a:ext cx="5669280" cy="4480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800"/>
              </a:spcAft>
            </a:pPr>
            <a:r>
              <a:rPr sz="1000" b="0">
                <a:solidFill>
                  <a:srgbClr val="1C2330"/>
                </a:solidFill>
                <a:latin typeface="LetoSans Thin"/>
              </a:rPr>
              <a:t>На поверхности это ещё одна корпоративная новость: компания ищет подрядчика для исследования перспектив создания процессинговой платёжной платформы для банков и финтеха. Но если смотреть шире, это потенциально очень серьёзный игрок, который может прийти не с отдельным продуктом, а с инфраструктурным амбициозным заходом. Источник: CNews</a:t>
            </a:r>
          </a:p>
          <a:p>
            <a:pPr>
              <a:spcAft>
                <a:spcPts val="800"/>
              </a:spcAft>
            </a:pPr>
            <a:r>
              <a:rPr sz="1000" b="0">
                <a:solidFill>
                  <a:srgbClr val="1C2330"/>
                </a:solidFill>
                <a:latin typeface="LetoSans Thin"/>
              </a:rPr>
              <a:t>Почему это важно? Потому что на платёжном рынке редко побеждает тот, кто просто «тоже сделал платформу». Побеждает тот, кто встроил её в экосистему: связь, ИТ, облака, идентификацию, клиентский контур. У «Ростелекома» для такого движения есть редкое сочетание: масштаб, доступ к инфраструктурным сценариям и привычка работать с государственным контуром.</a:t>
            </a:r>
          </a:p>
          <a:p>
            <a:pPr>
              <a:spcAft>
                <a:spcPts val="800"/>
              </a:spcAft>
            </a:pPr>
            <a:r>
              <a:rPr sz="1000" b="0">
                <a:solidFill>
                  <a:srgbClr val="1C2330"/>
                </a:solidFill>
                <a:latin typeface="LetoSans Thin"/>
              </a:rPr>
              <a:t>Для НСПК и СБП это не повод нервно поправлять галстук, а причина внимательно смотреть на слои будущей конкуренции. Если крупные инфраструктурные игроки начнут строить свои процессинговые истории с оглядкой на Apple Pay и Google Pay, то вопрос будет не в том, «кто ещё делает платёжку», а в том, кто контролирует оркестрацию токенов, доверия и клиентского опыта.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355080" y="365760"/>
            <a:ext cx="5440680" cy="6126480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228600" rIns="228600" tIns="228600" bIns="18288"/>
          <a:lstStyle/>
          <a:p>
            <a:pPr algn="l"/>
            <a:r>
              <a:rPr sz="2000" b="1">
                <a:solidFill>
                  <a:srgbClr val="FFFFFF"/>
                </a:solidFill>
                <a:latin typeface="LetoSans Bold"/>
              </a:rPr>
              <a:t>ТЕРМИНЫ ВЫПУСКА: слова, чтобы говорить как профи</a:t>
            </a:r>
          </a:p>
          <a:p>
            <a:pPr algn="l">
              <a:spcBef>
                <a:spcPts val="1400"/>
              </a:spcBef>
            </a:pPr>
            <a:r>
              <a:rPr sz="1100" b="1">
                <a:solidFill>
                  <a:srgbClr val="FFFFFF"/>
                </a:solidFill>
                <a:latin typeface="LetoSans Bold"/>
              </a:rPr>
              <a:t>Agentic payments </a:t>
            </a:r>
            <a:r>
              <a:rPr sz="1000" b="0">
                <a:solidFill>
                  <a:srgbClr val="FFFFFF"/>
                </a:solidFill>
                <a:latin typeface="LetoSans Thin"/>
              </a:rPr>
              <a:t>— платежи, где действие инициирует не человек напрямую, а AI-агент по заданным правилам и лимитам.</a:t>
            </a:r>
          </a:p>
          <a:p>
            <a:pPr algn="l">
              <a:spcBef>
                <a:spcPts val="1400"/>
              </a:spcBef>
            </a:pPr>
            <a:r>
              <a:rPr sz="1100" b="1">
                <a:solidFill>
                  <a:srgbClr val="FFFFFF"/>
                </a:solidFill>
                <a:latin typeface="LetoSans Bold"/>
              </a:rPr>
              <a:t>Cashback-through-rails </a:t>
            </a:r>
            <a:r>
              <a:rPr sz="1000" b="0">
                <a:solidFill>
                  <a:srgbClr val="FFFFFF"/>
                </a:solidFill>
                <a:latin typeface="LetoSans Thin"/>
              </a:rPr>
              <a:t>— мгновенное начисление кешбэка и бонусов прямо в момент оплаты, а не постфактум.</a:t>
            </a:r>
          </a:p>
          <a:p>
            <a:pPr algn="l">
              <a:spcBef>
                <a:spcPts val="1400"/>
              </a:spcBef>
            </a:pPr>
            <a:r>
              <a:rPr sz="1100" b="1">
                <a:solidFill>
                  <a:srgbClr val="FFFFFF"/>
                </a:solidFill>
                <a:latin typeface="LetoSans Bold"/>
              </a:rPr>
              <a:t>Low-connectivity payment mode </a:t>
            </a:r>
            <a:r>
              <a:rPr sz="1000" b="0">
                <a:solidFill>
                  <a:srgbClr val="FFFFFF"/>
                </a:solidFill>
                <a:latin typeface="LetoSans Thin"/>
              </a:rPr>
              <a:t>— облегчённый режим платежей для мест, где связь нестабильна или отсутствует: с ограничениями риска и последующей синхронизацией.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1. AI-агент для антифрода и разборов блокировок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Суть решения — в едином AI-агенте для банков, НСПК и, при необходимости, Банка России как надзорно-методологического контура. Он в реальном времени анализирует причину ограничения операции, подтягивает контекст по клиенту, счёту, типу платежа, географии, устройству, истории операций и антифрод-сигналам, а затем предлагает безопасное действие: разблокировать, запросить документы, ограничить лимиты или отправить кейс на ручную проверку. Идея особенно актуальна сейчас, потому что антифрод-повестка уже перестала быть чисто технической. Банки просят менять правила блокировок, а регуляторная среда становится жёстче и сложнее. На этом фоне…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4942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47802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69748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89864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2. Платёжная платформа с поддержкой токенизированных сценариев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136391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Суть здесь в разделении сущностей: карта, кошелёк, платёжный токен устройства и сам платёжный мандат живут отдельно и могут безопасно использоваться в мобильных, веб- и встроенных сценариях. Это уже не «платёж = номер карты + подтверждение», а более гибкая архитектура, пригодная и для человека, и для AI-агента, и для будущих onchain-сценариев. Актуальность прямо подсвечивают мировые новости: Ledger строит Agent Stack, Alpaca идёт в tokenized, agent-first инфраструктуру, а в рынке звучит тема open financial system for bots. Если этот слой не начать проектировать заранее, придётся потом совместимостью догонять чужие протоколы. Для НСПК и…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27939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450799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472744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